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27"/>
  </p:notesMasterIdLst>
  <p:sldIdLst>
    <p:sldId id="256" r:id="rId2"/>
    <p:sldId id="257" r:id="rId3"/>
    <p:sldId id="258" r:id="rId4"/>
    <p:sldId id="271" r:id="rId5"/>
    <p:sldId id="260" r:id="rId6"/>
    <p:sldId id="261" r:id="rId7"/>
    <p:sldId id="262" r:id="rId8"/>
    <p:sldId id="270" r:id="rId9"/>
    <p:sldId id="263" r:id="rId10"/>
    <p:sldId id="264" r:id="rId11"/>
    <p:sldId id="283" r:id="rId12"/>
    <p:sldId id="267" r:id="rId13"/>
    <p:sldId id="265" r:id="rId14"/>
    <p:sldId id="269" r:id="rId15"/>
    <p:sldId id="272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4" r:id="rId25"/>
    <p:sldId id="273" r:id="rId26"/>
  </p:sldIdLst>
  <p:sldSz cx="12190413" cy="6859588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宋体" panose="02010600030101010101" pitchFamily="2" charset="-122"/>
      <p:regular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Candara" panose="020E0502030303020204" pitchFamily="34" charset="0"/>
      <p:regular r:id="rId35"/>
      <p:bold r:id="rId36"/>
      <p:italic r:id="rId37"/>
      <p:boldItalic r:id="rId38"/>
    </p:embeddedFont>
    <p:embeddedFont>
      <p:font typeface="Impact" panose="020B0806030902050204" pitchFamily="34" charset="0"/>
      <p:regular r:id="rId39"/>
    </p:embeddedFont>
    <p:embeddedFont>
      <p:font typeface="Microsoft Yahei" panose="020B0503020204020204" pitchFamily="34" charset="-122"/>
      <p:regular r:id="rId40"/>
      <p:bold r:id="rId41"/>
    </p:embeddedFont>
    <p:embeddedFont>
      <p:font typeface="Quattrocento Sans" panose="020B0502050000020003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31EF3-162E-A11E-FDF6-94E5380E1E7F}" v="61" dt="2024-02-25T19:46:13.825"/>
    <p1510:client id="{624D5358-B7F2-01EB-6C0E-1E4422C7311D}" v="5" dt="2024-02-27T15:31:50.576"/>
    <p1510:client id="{70F57F5C-4BB9-20A6-6BA8-7C60272033C8}" v="4" dt="2024-02-27T04:42:11.726"/>
    <p1510:client id="{83BE0512-28AA-635C-56C4-DCD0D07088B7}" v="291" dt="2024-02-26T15:31:45.042"/>
    <p1510:client id="{942278D1-C765-E7C8-0551-210C0B9652CF}" v="924" dt="2024-02-26T02:08:12.662"/>
    <p1510:client id="{AFA92A2B-7E34-83C6-5EAD-E7ECE321B418}" v="680" dt="2024-02-27T03:24:54.608"/>
  </p1510:revLst>
</p1510:revInfo>
</file>

<file path=ppt/tableStyles.xml><?xml version="1.0" encoding="utf-8"?>
<a:tblStyleLst xmlns:a="http://schemas.openxmlformats.org/drawingml/2006/main" def="{DA9D7575-C94E-4CD5-A6E0-29C5F5B53DC7}">
  <a:tblStyle styleId="{DA9D7575-C94E-4CD5-A6E0-29C5F5B53DC7}" styleName="Table_0">
    <a:wholeTbl>
      <a:tcTxStyle b="off" i="off">
        <a:font>
          <a:latin typeface="Candara"/>
          <a:ea typeface="Candara"/>
          <a:cs typeface="Candar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FF7"/>
          </a:solidFill>
        </a:fill>
      </a:tcStyle>
    </a:wholeTbl>
    <a:band1H>
      <a:tcTxStyle/>
      <a:tcStyle>
        <a:tcBdr/>
        <a:fill>
          <a:solidFill>
            <a:srgbClr val="D1DEE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EE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ndara"/>
          <a:ea typeface="Candara"/>
          <a:cs typeface="Candar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ndara"/>
          <a:ea typeface="Candara"/>
          <a:cs typeface="Candar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ndara"/>
          <a:ea typeface="Candara"/>
          <a:cs typeface="Candar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5B9CF6-FFF8-410D-9A02-CAC914E568F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788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两栏内容">
  <p:cSld name="1_两栏内容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11365928" y="6270333"/>
            <a:ext cx="549993" cy="481244"/>
            <a:chOff x="10703718" y="189434"/>
            <a:chExt cx="576063" cy="504056"/>
          </a:xfrm>
        </p:grpSpPr>
        <p:sp>
          <p:nvSpPr>
            <p:cNvPr id="13" name="Google Shape;13;p3"/>
            <p:cNvSpPr/>
            <p:nvPr/>
          </p:nvSpPr>
          <p:spPr>
            <a:xfrm>
              <a:off x="10703718" y="189434"/>
              <a:ext cx="576063" cy="36004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4" name="Google Shape;14;p3"/>
            <p:cNvSpPr/>
            <p:nvPr/>
          </p:nvSpPr>
          <p:spPr>
            <a:xfrm rot="10800000">
              <a:off x="10878882" y="549474"/>
              <a:ext cx="225734" cy="14401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5" name="Google Shape;15;p3"/>
          <p:cNvSpPr/>
          <p:nvPr/>
        </p:nvSpPr>
        <p:spPr>
          <a:xfrm rot="2775356">
            <a:off x="335173" y="260835"/>
            <a:ext cx="432048" cy="433261"/>
          </a:xfrm>
          <a:prstGeom prst="roundRect">
            <a:avLst>
              <a:gd name="adj" fmla="val 7843"/>
            </a:avLst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82600" dist="139700" dir="2700000" algn="tl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" name="Google Shape;16;p3"/>
          <p:cNvSpPr/>
          <p:nvPr/>
        </p:nvSpPr>
        <p:spPr>
          <a:xfrm rot="2775356">
            <a:off x="532632" y="260835"/>
            <a:ext cx="432048" cy="433261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82600" dist="139700" dir="2700000" algn="tl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cxnSp>
        <p:nvCxnSpPr>
          <p:cNvPr id="17" name="Google Shape;17;p3"/>
          <p:cNvCxnSpPr/>
          <p:nvPr/>
        </p:nvCxnSpPr>
        <p:spPr>
          <a:xfrm>
            <a:off x="1173188" y="765498"/>
            <a:ext cx="10417894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/>
          <p:nvPr/>
        </p:nvSpPr>
        <p:spPr>
          <a:xfrm>
            <a:off x="11413707" y="6269093"/>
            <a:ext cx="454433" cy="34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r>
              <a:rPr lang="en-US" sz="1800" b="1">
                <a:solidFill>
                  <a:srgbClr val="D8D8D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online.informs.org/action/doSearch?text1=Tilson%2C+Vera&amp;field1=Contrib" TargetMode="External"/><Relationship Id="rId2" Type="http://schemas.openxmlformats.org/officeDocument/2006/relationships/hyperlink" Target="https://pubsonline.informs.org/action/doSearch?text1=Pachamanova%2C+Dessislava&amp;field1=Contri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287/ited.2021.0251ca" TargetMode="External"/><Relationship Id="rId4" Type="http://schemas.openxmlformats.org/officeDocument/2006/relationships/hyperlink" Target="https://pubsonline.informs.org/action/doSearch?text1=Dwyer-Matzky%2C+Keely&amp;field1=Contri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4901220" y="2183232"/>
            <a:ext cx="7029094" cy="175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Enhancing Hospital Observation</a:t>
            </a:r>
            <a:r>
              <a:rPr lang="en-US" sz="3600" b="0" i="0" u="none" strike="noStrike" cap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Performance Analysis </a:t>
            </a:r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4" name="Google Shape;24;p4"/>
          <p:cNvGrpSpPr/>
          <p:nvPr/>
        </p:nvGrpSpPr>
        <p:grpSpPr>
          <a:xfrm>
            <a:off x="6118260" y="3581470"/>
            <a:ext cx="4584164" cy="45705"/>
            <a:chOff x="3060700" y="4724400"/>
            <a:chExt cx="5955507" cy="31432"/>
          </a:xfrm>
        </p:grpSpPr>
        <p:cxnSp>
          <p:nvCxnSpPr>
            <p:cNvPr id="25" name="Google Shape;25;p4"/>
            <p:cNvCxnSpPr/>
            <p:nvPr/>
          </p:nvCxnSpPr>
          <p:spPr>
            <a:xfrm>
              <a:off x="3060700" y="4724400"/>
              <a:ext cx="5955507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4"/>
            <p:cNvCxnSpPr/>
            <p:nvPr/>
          </p:nvCxnSpPr>
          <p:spPr>
            <a:xfrm>
              <a:off x="3060700" y="4755832"/>
              <a:ext cx="5955507" cy="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7" name="Google Shape;27;p4"/>
          <p:cNvGrpSpPr/>
          <p:nvPr/>
        </p:nvGrpSpPr>
        <p:grpSpPr>
          <a:xfrm>
            <a:off x="10655003" y="6179625"/>
            <a:ext cx="407348" cy="407492"/>
            <a:chOff x="5196486" y="5946187"/>
            <a:chExt cx="305647" cy="305644"/>
          </a:xfrm>
        </p:grpSpPr>
        <p:grpSp>
          <p:nvGrpSpPr>
            <p:cNvPr id="28" name="Google Shape;28;p4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29" name="Google Shape;29;p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65100" dist="139700" dir="7800000" sx="74000" sy="74000" algn="tr" rotWithShape="0">
                  <a:srgbClr val="000000">
                    <a:alpha val="5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31" name="Google Shape;31;p4"/>
            <p:cNvSpPr/>
            <p:nvPr/>
          </p:nvSpPr>
          <p:spPr>
            <a:xfrm>
              <a:off x="5276888" y="6030324"/>
              <a:ext cx="170620" cy="137369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80975" tIns="40475" rIns="80975" bIns="404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32" name="Google Shape;32;p4"/>
          <p:cNvGrpSpPr/>
          <p:nvPr/>
        </p:nvGrpSpPr>
        <p:grpSpPr>
          <a:xfrm>
            <a:off x="11244603" y="6179625"/>
            <a:ext cx="407348" cy="407492"/>
            <a:chOff x="5638883" y="5946187"/>
            <a:chExt cx="305647" cy="305644"/>
          </a:xfrm>
        </p:grpSpPr>
        <p:grpSp>
          <p:nvGrpSpPr>
            <p:cNvPr id="33" name="Google Shape;33;p4"/>
            <p:cNvGrpSpPr/>
            <p:nvPr/>
          </p:nvGrpSpPr>
          <p:grpSpPr>
            <a:xfrm>
              <a:off x="5638883" y="5946187"/>
              <a:ext cx="305647" cy="305644"/>
              <a:chOff x="1517330" y="1125257"/>
              <a:chExt cx="2204282" cy="2204282"/>
            </a:xfrm>
          </p:grpSpPr>
          <p:sp>
            <p:nvSpPr>
              <p:cNvPr id="34" name="Google Shape;34;p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65100" dist="139700" dir="7800000" sx="74000" sy="74000" algn="tr" rotWithShape="0">
                  <a:srgbClr val="000000">
                    <a:alpha val="5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36" name="Google Shape;36;p4"/>
            <p:cNvSpPr/>
            <p:nvPr/>
          </p:nvSpPr>
          <p:spPr>
            <a:xfrm>
              <a:off x="5694390" y="6035130"/>
              <a:ext cx="194632" cy="113061"/>
            </a:xfrm>
            <a:custGeom>
              <a:avLst/>
              <a:gdLst/>
              <a:ahLst/>
              <a:cxnLst/>
              <a:rect l="l" t="t" r="r" b="b"/>
              <a:pathLst>
                <a:path w="165" h="104" extrusionOk="0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37" name="Google Shape;37;p4"/>
          <p:cNvGrpSpPr/>
          <p:nvPr/>
        </p:nvGrpSpPr>
        <p:grpSpPr>
          <a:xfrm>
            <a:off x="9459908" y="6179625"/>
            <a:ext cx="407348" cy="407492"/>
            <a:chOff x="4299766" y="5946187"/>
            <a:chExt cx="305647" cy="305644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65100" dist="139700" dir="7800000" sx="74000" sy="74000" algn="tr" rotWithShape="0">
                  <a:srgbClr val="000000">
                    <a:alpha val="5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4381353" y="6022165"/>
              <a:ext cx="142472" cy="146367"/>
            </a:xfrm>
            <a:custGeom>
              <a:avLst/>
              <a:gdLst/>
              <a:ahLst/>
              <a:cxnLst/>
              <a:rect l="l" t="t" r="r" b="b"/>
              <a:pathLst>
                <a:path w="46" h="51" extrusionOk="0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80975" tIns="40475" rIns="80975" bIns="404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42" name="Google Shape;42;p4"/>
          <p:cNvGrpSpPr/>
          <p:nvPr/>
        </p:nvGrpSpPr>
        <p:grpSpPr>
          <a:xfrm>
            <a:off x="10047148" y="6179625"/>
            <a:ext cx="407348" cy="407492"/>
            <a:chOff x="4740390" y="5946187"/>
            <a:chExt cx="305647" cy="305644"/>
          </a:xfrm>
        </p:grpSpPr>
        <p:grpSp>
          <p:nvGrpSpPr>
            <p:cNvPr id="43" name="Google Shape;43;p4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65100" dist="139700" dir="7800000" sx="74000" sy="74000" algn="tr" rotWithShape="0">
                  <a:srgbClr val="000000">
                    <a:alpha val="5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46" name="Google Shape;46;p4"/>
            <p:cNvSpPr/>
            <p:nvPr/>
          </p:nvSpPr>
          <p:spPr>
            <a:xfrm>
              <a:off x="4814511" y="6022165"/>
              <a:ext cx="157403" cy="145529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80975" tIns="40475" rIns="80975" bIns="404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>
            <a:off x="552497" y="682634"/>
            <a:ext cx="4463088" cy="5698717"/>
            <a:chOff x="4767263" y="1671638"/>
            <a:chExt cx="2652713" cy="3516312"/>
          </a:xfrm>
        </p:grpSpPr>
        <p:sp>
          <p:nvSpPr>
            <p:cNvPr id="48" name="Google Shape;48;p4"/>
            <p:cNvSpPr/>
            <p:nvPr/>
          </p:nvSpPr>
          <p:spPr>
            <a:xfrm>
              <a:off x="5394326" y="1671638"/>
              <a:ext cx="1398588" cy="773113"/>
            </a:xfrm>
            <a:custGeom>
              <a:avLst/>
              <a:gdLst/>
              <a:ahLst/>
              <a:cxnLst/>
              <a:rect l="l" t="t" r="r" b="b"/>
              <a:pathLst>
                <a:path w="660" h="364" extrusionOk="0">
                  <a:moveTo>
                    <a:pt x="660" y="277"/>
                  </a:moveTo>
                  <a:cubicBezTo>
                    <a:pt x="660" y="325"/>
                    <a:pt x="621" y="364"/>
                    <a:pt x="574" y="364"/>
                  </a:cubicBezTo>
                  <a:cubicBezTo>
                    <a:pt x="86" y="364"/>
                    <a:pt x="86" y="364"/>
                    <a:pt x="86" y="364"/>
                  </a:cubicBezTo>
                  <a:cubicBezTo>
                    <a:pt x="39" y="364"/>
                    <a:pt x="0" y="325"/>
                    <a:pt x="0" y="277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574" y="0"/>
                    <a:pt x="574" y="0"/>
                    <a:pt x="574" y="0"/>
                  </a:cubicBezTo>
                  <a:cubicBezTo>
                    <a:pt x="621" y="0"/>
                    <a:pt x="660" y="38"/>
                    <a:pt x="660" y="86"/>
                  </a:cubicBezTo>
                  <a:lnTo>
                    <a:pt x="660" y="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905501" y="1866900"/>
              <a:ext cx="376238" cy="379413"/>
            </a:xfrm>
            <a:custGeom>
              <a:avLst/>
              <a:gdLst/>
              <a:ahLst/>
              <a:cxnLst/>
              <a:rect l="l" t="t" r="r" b="b"/>
              <a:pathLst>
                <a:path w="237" h="239" extrusionOk="0">
                  <a:moveTo>
                    <a:pt x="237" y="91"/>
                  </a:moveTo>
                  <a:lnTo>
                    <a:pt x="146" y="91"/>
                  </a:lnTo>
                  <a:lnTo>
                    <a:pt x="146" y="0"/>
                  </a:lnTo>
                  <a:lnTo>
                    <a:pt x="90" y="0"/>
                  </a:lnTo>
                  <a:lnTo>
                    <a:pt x="90" y="91"/>
                  </a:lnTo>
                  <a:lnTo>
                    <a:pt x="0" y="91"/>
                  </a:lnTo>
                  <a:lnTo>
                    <a:pt x="0" y="148"/>
                  </a:lnTo>
                  <a:lnTo>
                    <a:pt x="90" y="148"/>
                  </a:lnTo>
                  <a:lnTo>
                    <a:pt x="90" y="239"/>
                  </a:lnTo>
                  <a:lnTo>
                    <a:pt x="146" y="239"/>
                  </a:lnTo>
                  <a:lnTo>
                    <a:pt x="146" y="148"/>
                  </a:lnTo>
                  <a:lnTo>
                    <a:pt x="237" y="148"/>
                  </a:lnTo>
                  <a:lnTo>
                    <a:pt x="237" y="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597651" y="4094163"/>
              <a:ext cx="563563" cy="9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307013" y="2792413"/>
              <a:ext cx="1571625" cy="620713"/>
            </a:xfrm>
            <a:custGeom>
              <a:avLst/>
              <a:gdLst/>
              <a:ahLst/>
              <a:cxnLst/>
              <a:rect l="l" t="t" r="r" b="b"/>
              <a:pathLst>
                <a:path w="742" h="293" extrusionOk="0">
                  <a:moveTo>
                    <a:pt x="0" y="3"/>
                  </a:moveTo>
                  <a:cubicBezTo>
                    <a:pt x="0" y="4"/>
                    <a:pt x="0" y="5"/>
                    <a:pt x="1" y="6"/>
                  </a:cubicBezTo>
                  <a:cubicBezTo>
                    <a:pt x="19" y="47"/>
                    <a:pt x="51" y="77"/>
                    <a:pt x="84" y="86"/>
                  </a:cubicBezTo>
                  <a:cubicBezTo>
                    <a:pt x="110" y="145"/>
                    <a:pt x="149" y="196"/>
                    <a:pt x="196" y="232"/>
                  </a:cubicBezTo>
                  <a:cubicBezTo>
                    <a:pt x="248" y="272"/>
                    <a:pt x="309" y="293"/>
                    <a:pt x="371" y="293"/>
                  </a:cubicBezTo>
                  <a:cubicBezTo>
                    <a:pt x="433" y="293"/>
                    <a:pt x="494" y="272"/>
                    <a:pt x="546" y="232"/>
                  </a:cubicBezTo>
                  <a:cubicBezTo>
                    <a:pt x="593" y="196"/>
                    <a:pt x="632" y="145"/>
                    <a:pt x="658" y="86"/>
                  </a:cubicBezTo>
                  <a:cubicBezTo>
                    <a:pt x="691" y="77"/>
                    <a:pt x="723" y="47"/>
                    <a:pt x="741" y="6"/>
                  </a:cubicBezTo>
                  <a:cubicBezTo>
                    <a:pt x="742" y="5"/>
                    <a:pt x="742" y="4"/>
                    <a:pt x="742" y="3"/>
                  </a:cubicBezTo>
                  <a:cubicBezTo>
                    <a:pt x="736" y="2"/>
                    <a:pt x="730" y="1"/>
                    <a:pt x="723" y="0"/>
                  </a:cubicBezTo>
                  <a:cubicBezTo>
                    <a:pt x="715" y="12"/>
                    <a:pt x="701" y="20"/>
                    <a:pt x="686" y="20"/>
                  </a:cubicBezTo>
                  <a:cubicBezTo>
                    <a:pt x="672" y="36"/>
                    <a:pt x="656" y="47"/>
                    <a:pt x="641" y="49"/>
                  </a:cubicBezTo>
                  <a:cubicBezTo>
                    <a:pt x="629" y="50"/>
                    <a:pt x="629" y="50"/>
                    <a:pt x="629" y="50"/>
                  </a:cubicBezTo>
                  <a:cubicBezTo>
                    <a:pt x="625" y="61"/>
                    <a:pt x="625" y="61"/>
                    <a:pt x="625" y="61"/>
                  </a:cubicBezTo>
                  <a:cubicBezTo>
                    <a:pt x="577" y="179"/>
                    <a:pt x="480" y="253"/>
                    <a:pt x="371" y="253"/>
                  </a:cubicBezTo>
                  <a:cubicBezTo>
                    <a:pt x="262" y="253"/>
                    <a:pt x="165" y="179"/>
                    <a:pt x="117" y="61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86" y="47"/>
                    <a:pt x="70" y="36"/>
                    <a:pt x="56" y="20"/>
                  </a:cubicBezTo>
                  <a:cubicBezTo>
                    <a:pt x="41" y="20"/>
                    <a:pt x="27" y="12"/>
                    <a:pt x="19" y="0"/>
                  </a:cubicBezTo>
                  <a:cubicBezTo>
                    <a:pt x="12" y="1"/>
                    <a:pt x="6" y="2"/>
                    <a:pt x="0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278438" y="1790700"/>
              <a:ext cx="1630363" cy="901700"/>
            </a:xfrm>
            <a:custGeom>
              <a:avLst/>
              <a:gdLst/>
              <a:ahLst/>
              <a:cxnLst/>
              <a:rect l="l" t="t" r="r" b="b"/>
              <a:pathLst>
                <a:path w="770" h="425" extrusionOk="0">
                  <a:moveTo>
                    <a:pt x="34" y="420"/>
                  </a:moveTo>
                  <a:cubicBezTo>
                    <a:pt x="36" y="417"/>
                    <a:pt x="38" y="415"/>
                    <a:pt x="40" y="413"/>
                  </a:cubicBezTo>
                  <a:cubicBezTo>
                    <a:pt x="40" y="407"/>
                    <a:pt x="41" y="402"/>
                    <a:pt x="41" y="397"/>
                  </a:cubicBezTo>
                  <a:cubicBezTo>
                    <a:pt x="43" y="387"/>
                    <a:pt x="48" y="370"/>
                    <a:pt x="63" y="364"/>
                  </a:cubicBezTo>
                  <a:cubicBezTo>
                    <a:pt x="67" y="362"/>
                    <a:pt x="71" y="361"/>
                    <a:pt x="75" y="361"/>
                  </a:cubicBezTo>
                  <a:cubicBezTo>
                    <a:pt x="77" y="361"/>
                    <a:pt x="79" y="361"/>
                    <a:pt x="81" y="362"/>
                  </a:cubicBezTo>
                  <a:cubicBezTo>
                    <a:pt x="102" y="365"/>
                    <a:pt x="102" y="365"/>
                    <a:pt x="102" y="365"/>
                  </a:cubicBezTo>
                  <a:cubicBezTo>
                    <a:pt x="104" y="344"/>
                    <a:pt x="104" y="344"/>
                    <a:pt x="104" y="344"/>
                  </a:cubicBezTo>
                  <a:cubicBezTo>
                    <a:pt x="120" y="171"/>
                    <a:pt x="241" y="40"/>
                    <a:pt x="385" y="40"/>
                  </a:cubicBezTo>
                  <a:cubicBezTo>
                    <a:pt x="529" y="40"/>
                    <a:pt x="650" y="171"/>
                    <a:pt x="666" y="344"/>
                  </a:cubicBezTo>
                  <a:cubicBezTo>
                    <a:pt x="668" y="365"/>
                    <a:pt x="668" y="365"/>
                    <a:pt x="668" y="365"/>
                  </a:cubicBezTo>
                  <a:cubicBezTo>
                    <a:pt x="689" y="362"/>
                    <a:pt x="689" y="362"/>
                    <a:pt x="689" y="362"/>
                  </a:cubicBezTo>
                  <a:cubicBezTo>
                    <a:pt x="696" y="361"/>
                    <a:pt x="702" y="361"/>
                    <a:pt x="707" y="364"/>
                  </a:cubicBezTo>
                  <a:cubicBezTo>
                    <a:pt x="722" y="370"/>
                    <a:pt x="727" y="387"/>
                    <a:pt x="729" y="397"/>
                  </a:cubicBezTo>
                  <a:cubicBezTo>
                    <a:pt x="729" y="402"/>
                    <a:pt x="730" y="407"/>
                    <a:pt x="730" y="413"/>
                  </a:cubicBezTo>
                  <a:cubicBezTo>
                    <a:pt x="732" y="415"/>
                    <a:pt x="734" y="417"/>
                    <a:pt x="736" y="420"/>
                  </a:cubicBezTo>
                  <a:cubicBezTo>
                    <a:pt x="746" y="421"/>
                    <a:pt x="758" y="422"/>
                    <a:pt x="769" y="425"/>
                  </a:cubicBezTo>
                  <a:cubicBezTo>
                    <a:pt x="770" y="413"/>
                    <a:pt x="770" y="401"/>
                    <a:pt x="768" y="390"/>
                  </a:cubicBezTo>
                  <a:cubicBezTo>
                    <a:pt x="763" y="360"/>
                    <a:pt x="746" y="337"/>
                    <a:pt x="723" y="327"/>
                  </a:cubicBezTo>
                  <a:cubicBezTo>
                    <a:pt x="717" y="324"/>
                    <a:pt x="710" y="322"/>
                    <a:pt x="704" y="322"/>
                  </a:cubicBezTo>
                  <a:cubicBezTo>
                    <a:pt x="679" y="137"/>
                    <a:pt x="544" y="0"/>
                    <a:pt x="385" y="0"/>
                  </a:cubicBezTo>
                  <a:cubicBezTo>
                    <a:pt x="226" y="0"/>
                    <a:pt x="91" y="137"/>
                    <a:pt x="66" y="322"/>
                  </a:cubicBezTo>
                  <a:cubicBezTo>
                    <a:pt x="60" y="322"/>
                    <a:pt x="53" y="324"/>
                    <a:pt x="47" y="327"/>
                  </a:cubicBezTo>
                  <a:cubicBezTo>
                    <a:pt x="24" y="337"/>
                    <a:pt x="7" y="360"/>
                    <a:pt x="2" y="390"/>
                  </a:cubicBezTo>
                  <a:cubicBezTo>
                    <a:pt x="0" y="401"/>
                    <a:pt x="0" y="413"/>
                    <a:pt x="1" y="425"/>
                  </a:cubicBezTo>
                  <a:cubicBezTo>
                    <a:pt x="12" y="422"/>
                    <a:pt x="24" y="421"/>
                    <a:pt x="34" y="4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4943476" y="2667000"/>
              <a:ext cx="2109788" cy="2520950"/>
            </a:xfrm>
            <a:custGeom>
              <a:avLst/>
              <a:gdLst/>
              <a:ahLst/>
              <a:cxnLst/>
              <a:rect l="l" t="t" r="r" b="b"/>
              <a:pathLst>
                <a:path w="996" h="1189" extrusionOk="0">
                  <a:moveTo>
                    <a:pt x="825" y="924"/>
                  </a:moveTo>
                  <a:cubicBezTo>
                    <a:pt x="787" y="924"/>
                    <a:pt x="756" y="950"/>
                    <a:pt x="747" y="985"/>
                  </a:cubicBezTo>
                  <a:cubicBezTo>
                    <a:pt x="681" y="969"/>
                    <a:pt x="603" y="930"/>
                    <a:pt x="526" y="889"/>
                  </a:cubicBezTo>
                  <a:cubicBezTo>
                    <a:pt x="550" y="828"/>
                    <a:pt x="557" y="781"/>
                    <a:pt x="559" y="755"/>
                  </a:cubicBezTo>
                  <a:cubicBezTo>
                    <a:pt x="660" y="749"/>
                    <a:pt x="738" y="694"/>
                    <a:pt x="785" y="595"/>
                  </a:cubicBezTo>
                  <a:cubicBezTo>
                    <a:pt x="820" y="518"/>
                    <a:pt x="825" y="442"/>
                    <a:pt x="825" y="439"/>
                  </a:cubicBezTo>
                  <a:cubicBezTo>
                    <a:pt x="825" y="430"/>
                    <a:pt x="821" y="422"/>
                    <a:pt x="814" y="418"/>
                  </a:cubicBezTo>
                  <a:cubicBezTo>
                    <a:pt x="816" y="396"/>
                    <a:pt x="825" y="355"/>
                    <a:pt x="859" y="316"/>
                  </a:cubicBezTo>
                  <a:cubicBezTo>
                    <a:pt x="870" y="303"/>
                    <a:pt x="883" y="289"/>
                    <a:pt x="896" y="276"/>
                  </a:cubicBezTo>
                  <a:cubicBezTo>
                    <a:pt x="945" y="225"/>
                    <a:pt x="996" y="171"/>
                    <a:pt x="996" y="93"/>
                  </a:cubicBezTo>
                  <a:cubicBezTo>
                    <a:pt x="995" y="77"/>
                    <a:pt x="990" y="64"/>
                    <a:pt x="978" y="53"/>
                  </a:cubicBezTo>
                  <a:cubicBezTo>
                    <a:pt x="954" y="30"/>
                    <a:pt x="910" y="24"/>
                    <a:pt x="884" y="22"/>
                  </a:cubicBezTo>
                  <a:cubicBezTo>
                    <a:pt x="881" y="14"/>
                    <a:pt x="875" y="8"/>
                    <a:pt x="866" y="5"/>
                  </a:cubicBezTo>
                  <a:cubicBezTo>
                    <a:pt x="851" y="0"/>
                    <a:pt x="834" y="8"/>
                    <a:pt x="828" y="24"/>
                  </a:cubicBezTo>
                  <a:cubicBezTo>
                    <a:pt x="823" y="39"/>
                    <a:pt x="831" y="56"/>
                    <a:pt x="847" y="62"/>
                  </a:cubicBezTo>
                  <a:cubicBezTo>
                    <a:pt x="862" y="67"/>
                    <a:pt x="880" y="59"/>
                    <a:pt x="885" y="43"/>
                  </a:cubicBezTo>
                  <a:cubicBezTo>
                    <a:pt x="885" y="43"/>
                    <a:pt x="885" y="42"/>
                    <a:pt x="885" y="42"/>
                  </a:cubicBezTo>
                  <a:cubicBezTo>
                    <a:pt x="908" y="44"/>
                    <a:pt x="945" y="49"/>
                    <a:pt x="964" y="67"/>
                  </a:cubicBezTo>
                  <a:cubicBezTo>
                    <a:pt x="972" y="75"/>
                    <a:pt x="975" y="83"/>
                    <a:pt x="976" y="93"/>
                  </a:cubicBezTo>
                  <a:cubicBezTo>
                    <a:pt x="976" y="163"/>
                    <a:pt x="930" y="211"/>
                    <a:pt x="881" y="262"/>
                  </a:cubicBezTo>
                  <a:cubicBezTo>
                    <a:pt x="869" y="276"/>
                    <a:pt x="856" y="289"/>
                    <a:pt x="843" y="303"/>
                  </a:cubicBezTo>
                  <a:cubicBezTo>
                    <a:pt x="806" y="347"/>
                    <a:pt x="796" y="392"/>
                    <a:pt x="794" y="418"/>
                  </a:cubicBezTo>
                  <a:cubicBezTo>
                    <a:pt x="787" y="421"/>
                    <a:pt x="782" y="428"/>
                    <a:pt x="781" y="436"/>
                  </a:cubicBezTo>
                  <a:cubicBezTo>
                    <a:pt x="781" y="437"/>
                    <a:pt x="777" y="508"/>
                    <a:pt x="744" y="577"/>
                  </a:cubicBezTo>
                  <a:cubicBezTo>
                    <a:pt x="702" y="666"/>
                    <a:pt x="635" y="711"/>
                    <a:pt x="543" y="711"/>
                  </a:cubicBezTo>
                  <a:cubicBezTo>
                    <a:pt x="451" y="711"/>
                    <a:pt x="384" y="666"/>
                    <a:pt x="342" y="577"/>
                  </a:cubicBezTo>
                  <a:cubicBezTo>
                    <a:pt x="309" y="508"/>
                    <a:pt x="305" y="437"/>
                    <a:pt x="305" y="436"/>
                  </a:cubicBezTo>
                  <a:cubicBezTo>
                    <a:pt x="304" y="428"/>
                    <a:pt x="299" y="421"/>
                    <a:pt x="292" y="418"/>
                  </a:cubicBezTo>
                  <a:cubicBezTo>
                    <a:pt x="290" y="392"/>
                    <a:pt x="280" y="347"/>
                    <a:pt x="243" y="303"/>
                  </a:cubicBezTo>
                  <a:cubicBezTo>
                    <a:pt x="230" y="289"/>
                    <a:pt x="217" y="276"/>
                    <a:pt x="205" y="262"/>
                  </a:cubicBezTo>
                  <a:cubicBezTo>
                    <a:pt x="156" y="211"/>
                    <a:pt x="110" y="163"/>
                    <a:pt x="110" y="93"/>
                  </a:cubicBezTo>
                  <a:cubicBezTo>
                    <a:pt x="111" y="83"/>
                    <a:pt x="114" y="75"/>
                    <a:pt x="122" y="67"/>
                  </a:cubicBezTo>
                  <a:cubicBezTo>
                    <a:pt x="141" y="49"/>
                    <a:pt x="178" y="44"/>
                    <a:pt x="201" y="42"/>
                  </a:cubicBezTo>
                  <a:cubicBezTo>
                    <a:pt x="201" y="42"/>
                    <a:pt x="201" y="43"/>
                    <a:pt x="201" y="43"/>
                  </a:cubicBezTo>
                  <a:cubicBezTo>
                    <a:pt x="206" y="59"/>
                    <a:pt x="224" y="67"/>
                    <a:pt x="239" y="62"/>
                  </a:cubicBezTo>
                  <a:cubicBezTo>
                    <a:pt x="255" y="56"/>
                    <a:pt x="263" y="39"/>
                    <a:pt x="258" y="24"/>
                  </a:cubicBezTo>
                  <a:cubicBezTo>
                    <a:pt x="252" y="8"/>
                    <a:pt x="235" y="0"/>
                    <a:pt x="220" y="5"/>
                  </a:cubicBezTo>
                  <a:cubicBezTo>
                    <a:pt x="211" y="8"/>
                    <a:pt x="205" y="14"/>
                    <a:pt x="202" y="22"/>
                  </a:cubicBezTo>
                  <a:cubicBezTo>
                    <a:pt x="176" y="24"/>
                    <a:pt x="132" y="30"/>
                    <a:pt x="108" y="53"/>
                  </a:cubicBezTo>
                  <a:cubicBezTo>
                    <a:pt x="96" y="64"/>
                    <a:pt x="91" y="77"/>
                    <a:pt x="90" y="93"/>
                  </a:cubicBezTo>
                  <a:cubicBezTo>
                    <a:pt x="90" y="171"/>
                    <a:pt x="141" y="225"/>
                    <a:pt x="190" y="276"/>
                  </a:cubicBezTo>
                  <a:cubicBezTo>
                    <a:pt x="203" y="289"/>
                    <a:pt x="216" y="303"/>
                    <a:pt x="227" y="316"/>
                  </a:cubicBezTo>
                  <a:cubicBezTo>
                    <a:pt x="261" y="355"/>
                    <a:pt x="270" y="396"/>
                    <a:pt x="272" y="418"/>
                  </a:cubicBezTo>
                  <a:cubicBezTo>
                    <a:pt x="265" y="422"/>
                    <a:pt x="261" y="430"/>
                    <a:pt x="261" y="439"/>
                  </a:cubicBezTo>
                  <a:cubicBezTo>
                    <a:pt x="261" y="442"/>
                    <a:pt x="266" y="518"/>
                    <a:pt x="301" y="595"/>
                  </a:cubicBezTo>
                  <a:cubicBezTo>
                    <a:pt x="349" y="696"/>
                    <a:pt x="428" y="751"/>
                    <a:pt x="531" y="755"/>
                  </a:cubicBezTo>
                  <a:cubicBezTo>
                    <a:pt x="529" y="779"/>
                    <a:pt x="522" y="821"/>
                    <a:pt x="501" y="876"/>
                  </a:cubicBezTo>
                  <a:cubicBezTo>
                    <a:pt x="500" y="875"/>
                    <a:pt x="499" y="874"/>
                    <a:pt x="498" y="874"/>
                  </a:cubicBezTo>
                  <a:cubicBezTo>
                    <a:pt x="401" y="823"/>
                    <a:pt x="309" y="774"/>
                    <a:pt x="241" y="767"/>
                  </a:cubicBezTo>
                  <a:cubicBezTo>
                    <a:pt x="162" y="759"/>
                    <a:pt x="103" y="774"/>
                    <a:pt x="63" y="813"/>
                  </a:cubicBezTo>
                  <a:cubicBezTo>
                    <a:pt x="18" y="857"/>
                    <a:pt x="0" y="934"/>
                    <a:pt x="9" y="1039"/>
                  </a:cubicBezTo>
                  <a:cubicBezTo>
                    <a:pt x="15" y="1114"/>
                    <a:pt x="54" y="1166"/>
                    <a:pt x="118" y="1183"/>
                  </a:cubicBezTo>
                  <a:cubicBezTo>
                    <a:pt x="134" y="1187"/>
                    <a:pt x="151" y="1189"/>
                    <a:pt x="169" y="1189"/>
                  </a:cubicBezTo>
                  <a:cubicBezTo>
                    <a:pt x="264" y="1189"/>
                    <a:pt x="379" y="1128"/>
                    <a:pt x="444" y="1037"/>
                  </a:cubicBezTo>
                  <a:cubicBezTo>
                    <a:pt x="475" y="993"/>
                    <a:pt x="498" y="952"/>
                    <a:pt x="515" y="915"/>
                  </a:cubicBezTo>
                  <a:cubicBezTo>
                    <a:pt x="595" y="957"/>
                    <a:pt x="675" y="997"/>
                    <a:pt x="745" y="1013"/>
                  </a:cubicBezTo>
                  <a:cubicBezTo>
                    <a:pt x="749" y="1054"/>
                    <a:pt x="783" y="1086"/>
                    <a:pt x="825" y="1086"/>
                  </a:cubicBezTo>
                  <a:cubicBezTo>
                    <a:pt x="870" y="1086"/>
                    <a:pt x="906" y="1050"/>
                    <a:pt x="906" y="1005"/>
                  </a:cubicBezTo>
                  <a:cubicBezTo>
                    <a:pt x="906" y="961"/>
                    <a:pt x="870" y="924"/>
                    <a:pt x="825" y="924"/>
                  </a:cubicBezTo>
                  <a:moveTo>
                    <a:pt x="421" y="1021"/>
                  </a:moveTo>
                  <a:cubicBezTo>
                    <a:pt x="350" y="1120"/>
                    <a:pt x="217" y="1181"/>
                    <a:pt x="126" y="1156"/>
                  </a:cubicBezTo>
                  <a:cubicBezTo>
                    <a:pt x="73" y="1142"/>
                    <a:pt x="42" y="1100"/>
                    <a:pt x="37" y="1037"/>
                  </a:cubicBezTo>
                  <a:cubicBezTo>
                    <a:pt x="28" y="940"/>
                    <a:pt x="44" y="871"/>
                    <a:pt x="83" y="833"/>
                  </a:cubicBezTo>
                  <a:cubicBezTo>
                    <a:pt x="110" y="806"/>
                    <a:pt x="149" y="793"/>
                    <a:pt x="201" y="793"/>
                  </a:cubicBezTo>
                  <a:cubicBezTo>
                    <a:pt x="212" y="793"/>
                    <a:pt x="225" y="794"/>
                    <a:pt x="238" y="795"/>
                  </a:cubicBezTo>
                  <a:cubicBezTo>
                    <a:pt x="300" y="801"/>
                    <a:pt x="390" y="849"/>
                    <a:pt x="485" y="899"/>
                  </a:cubicBezTo>
                  <a:cubicBezTo>
                    <a:pt x="486" y="900"/>
                    <a:pt x="488" y="901"/>
                    <a:pt x="490" y="902"/>
                  </a:cubicBezTo>
                  <a:cubicBezTo>
                    <a:pt x="474" y="938"/>
                    <a:pt x="452" y="978"/>
                    <a:pt x="421" y="1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77013" y="4683125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45138" y="3381375"/>
              <a:ext cx="1096963" cy="93663"/>
            </a:xfrm>
            <a:custGeom>
              <a:avLst/>
              <a:gdLst/>
              <a:ahLst/>
              <a:cxnLst/>
              <a:rect l="l" t="t" r="r" b="b"/>
              <a:pathLst>
                <a:path w="518" h="44" extrusionOk="0">
                  <a:moveTo>
                    <a:pt x="0" y="0"/>
                  </a:moveTo>
                  <a:cubicBezTo>
                    <a:pt x="8" y="15"/>
                    <a:pt x="14" y="30"/>
                    <a:pt x="18" y="44"/>
                  </a:cubicBezTo>
                  <a:cubicBezTo>
                    <a:pt x="500" y="44"/>
                    <a:pt x="500" y="44"/>
                    <a:pt x="500" y="44"/>
                  </a:cubicBezTo>
                  <a:cubicBezTo>
                    <a:pt x="504" y="30"/>
                    <a:pt x="510" y="15"/>
                    <a:pt x="5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767263" y="3381375"/>
              <a:ext cx="698500" cy="1103313"/>
            </a:xfrm>
            <a:custGeom>
              <a:avLst/>
              <a:gdLst/>
              <a:ahLst/>
              <a:cxnLst/>
              <a:rect l="l" t="t" r="r" b="b"/>
              <a:pathLst>
                <a:path w="330" h="520" extrusionOk="0">
                  <a:moveTo>
                    <a:pt x="314" y="44"/>
                  </a:moveTo>
                  <a:cubicBezTo>
                    <a:pt x="330" y="44"/>
                    <a:pt x="330" y="44"/>
                    <a:pt x="330" y="44"/>
                  </a:cubicBezTo>
                  <a:cubicBezTo>
                    <a:pt x="325" y="30"/>
                    <a:pt x="317" y="15"/>
                    <a:pt x="306" y="0"/>
                  </a:cubicBezTo>
                  <a:cubicBezTo>
                    <a:pt x="137" y="4"/>
                    <a:pt x="0" y="143"/>
                    <a:pt x="0" y="314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44" y="520"/>
                    <a:pt x="44" y="520"/>
                    <a:pt x="44" y="520"/>
                  </a:cubicBezTo>
                  <a:cubicBezTo>
                    <a:pt x="44" y="314"/>
                    <a:pt x="44" y="314"/>
                    <a:pt x="44" y="314"/>
                  </a:cubicBezTo>
                  <a:cubicBezTo>
                    <a:pt x="44" y="165"/>
                    <a:pt x="165" y="44"/>
                    <a:pt x="314" y="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6719888" y="3381375"/>
              <a:ext cx="700088" cy="1103313"/>
            </a:xfrm>
            <a:custGeom>
              <a:avLst/>
              <a:gdLst/>
              <a:ahLst/>
              <a:cxnLst/>
              <a:rect l="l" t="t" r="r" b="b"/>
              <a:pathLst>
                <a:path w="330" h="520" extrusionOk="0">
                  <a:moveTo>
                    <a:pt x="24" y="0"/>
                  </a:moveTo>
                  <a:cubicBezTo>
                    <a:pt x="13" y="15"/>
                    <a:pt x="5" y="30"/>
                    <a:pt x="0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5" y="44"/>
                    <a:pt x="286" y="165"/>
                    <a:pt x="286" y="314"/>
                  </a:cubicBezTo>
                  <a:cubicBezTo>
                    <a:pt x="286" y="520"/>
                    <a:pt x="286" y="520"/>
                    <a:pt x="286" y="520"/>
                  </a:cubicBezTo>
                  <a:cubicBezTo>
                    <a:pt x="330" y="520"/>
                    <a:pt x="330" y="520"/>
                    <a:pt x="330" y="520"/>
                  </a:cubicBezTo>
                  <a:cubicBezTo>
                    <a:pt x="330" y="314"/>
                    <a:pt x="330" y="314"/>
                    <a:pt x="330" y="314"/>
                  </a:cubicBezTo>
                  <a:cubicBezTo>
                    <a:pt x="330" y="143"/>
                    <a:pt x="193" y="4"/>
                    <a:pt x="2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58" name="Google Shape;58;p4"/>
          <p:cNvSpPr txBox="1"/>
          <p:nvPr/>
        </p:nvSpPr>
        <p:spPr>
          <a:xfrm>
            <a:off x="4243232" y="3823398"/>
            <a:ext cx="8800268" cy="97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◆"/>
            </a:pPr>
            <a:r>
              <a:rPr lang="en-US" sz="2800" b="0" u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Trang Nguyen, Qi Wang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/>
          <p:nvPr/>
        </p:nvSpPr>
        <p:spPr>
          <a:xfrm>
            <a:off x="988986" y="117426"/>
            <a:ext cx="8562604" cy="56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 Result—OU Performance Comparison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D7E2FA-78D1-64D3-E69B-58DC7D9F1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93270"/>
              </p:ext>
            </p:extLst>
          </p:nvPr>
        </p:nvGraphicFramePr>
        <p:xfrm>
          <a:off x="413064" y="1086695"/>
          <a:ext cx="11626462" cy="1253070"/>
        </p:xfrm>
        <a:graphic>
          <a:graphicData uri="http://schemas.openxmlformats.org/drawingml/2006/table">
            <a:tbl>
              <a:tblPr firstRow="1" firstCol="1" bandRow="1">
                <a:tableStyleId>{DA9D7575-C94E-4CD5-A6E0-29C5F5B53DC7}</a:tableStyleId>
              </a:tblPr>
              <a:tblGrid>
                <a:gridCol w="4072402">
                  <a:extLst>
                    <a:ext uri="{9D8B030D-6E8A-4147-A177-3AD203B41FA5}">
                      <a16:colId xmlns:a16="http://schemas.microsoft.com/office/drawing/2014/main" val="1146819714"/>
                    </a:ext>
                  </a:extLst>
                </a:gridCol>
                <a:gridCol w="2518795">
                  <a:extLst>
                    <a:ext uri="{9D8B030D-6E8A-4147-A177-3AD203B41FA5}">
                      <a16:colId xmlns:a16="http://schemas.microsoft.com/office/drawing/2014/main" val="2605094229"/>
                    </a:ext>
                  </a:extLst>
                </a:gridCol>
                <a:gridCol w="2518795">
                  <a:extLst>
                    <a:ext uri="{9D8B030D-6E8A-4147-A177-3AD203B41FA5}">
                      <a16:colId xmlns:a16="http://schemas.microsoft.com/office/drawing/2014/main" val="3406613264"/>
                    </a:ext>
                  </a:extLst>
                </a:gridCol>
                <a:gridCol w="2516470">
                  <a:extLst>
                    <a:ext uri="{9D8B030D-6E8A-4147-A177-3AD203B41FA5}">
                      <a16:colId xmlns:a16="http://schemas.microsoft.com/office/drawing/2014/main" val="1587370900"/>
                    </a:ext>
                  </a:extLst>
                </a:gridCol>
              </a:tblGrid>
              <a:tr h="250614">
                <a:tc>
                  <a:txBody>
                    <a:bodyPr/>
                    <a:lstStyle/>
                    <a:p>
                      <a:pPr algn="just" fontAlgn="base"/>
                      <a:endParaRPr lang="en-US" sz="1600" kern="0">
                        <a:solidFill>
                          <a:srgbClr val="000000"/>
                        </a:solidFill>
                        <a:effectLst/>
                        <a:latin typeface="宋体"/>
                        <a:ea typeface="等线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1" kern="0">
                          <a:solidFill>
                            <a:srgbClr val="0D0D0D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Classification Tree</a:t>
                      </a:r>
                      <a:endParaRPr lang="en-US" sz="16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1" kern="0">
                          <a:solidFill>
                            <a:srgbClr val="0D0D0D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Random Forest</a:t>
                      </a:r>
                      <a:endParaRPr lang="en-US" sz="16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Logistic Regression</a:t>
                      </a:r>
                      <a:endParaRPr lang="en-US" sz="16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820303"/>
                  </a:ext>
                </a:extLst>
              </a:tr>
              <a:tr h="250614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1" kern="0">
                          <a:solidFill>
                            <a:srgbClr val="0D0D0D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Flipped rate</a:t>
                      </a:r>
                      <a:endParaRPr lang="en-US" sz="16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33.47%</a:t>
                      </a:r>
                      <a:endParaRPr lang="en-US" sz="1600" kern="1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34.4%</a:t>
                      </a:r>
                      <a:endParaRPr lang="en-US" sz="1600" kern="1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35.93%</a:t>
                      </a:r>
                      <a:endParaRPr lang="en-US" sz="1600" kern="1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120754"/>
                  </a:ext>
                </a:extLst>
              </a:tr>
              <a:tr h="250614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1" kern="0">
                          <a:solidFill>
                            <a:srgbClr val="0D0D0D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Inpatient mismatch rate</a:t>
                      </a:r>
                      <a:endParaRPr lang="en-US" sz="16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34.85%</a:t>
                      </a:r>
                      <a:endParaRPr lang="en-US" sz="1600" kern="1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31.95%</a:t>
                      </a:r>
                      <a:endParaRPr lang="en-US" sz="1600" kern="1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28.22%</a:t>
                      </a:r>
                      <a:endParaRPr lang="en-US" sz="1600" kern="1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3168018"/>
                  </a:ext>
                </a:extLst>
              </a:tr>
              <a:tr h="250614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1" kern="0">
                          <a:solidFill>
                            <a:srgbClr val="0D0D0D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Treated patients per week</a:t>
                      </a:r>
                      <a:endParaRPr lang="en-US" sz="16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49</a:t>
                      </a:r>
                      <a:endParaRPr lang="en-US" sz="1600" kern="1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49</a:t>
                      </a:r>
                      <a:endParaRPr lang="en-US" sz="1600" kern="1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48</a:t>
                      </a:r>
                      <a:endParaRPr lang="en-US" sz="1600" kern="1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969690"/>
                  </a:ext>
                </a:extLst>
              </a:tr>
              <a:tr h="250614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1" kern="0">
                          <a:solidFill>
                            <a:srgbClr val="0D0D0D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Average length of stay per patient(h)</a:t>
                      </a:r>
                      <a:r>
                        <a:rPr lang="en-US" sz="1600" kern="0">
                          <a:solidFill>
                            <a:srgbClr val="0D0D0D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en-US" sz="16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53.64 </a:t>
                      </a:r>
                      <a:endParaRPr lang="en-US" sz="1600" kern="100">
                        <a:effectLst/>
                        <a:latin typeface="等线"/>
                        <a:ea typeface="等线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54.02</a:t>
                      </a:r>
                      <a:endParaRPr lang="en-US" sz="1600" kern="1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54.64</a:t>
                      </a:r>
                      <a:endParaRPr lang="en-US" sz="1600" kern="1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524866"/>
                  </a:ext>
                </a:extLst>
              </a:tr>
            </a:tbl>
          </a:graphicData>
        </a:graphic>
      </p:graphicFrame>
      <p:sp>
        <p:nvSpPr>
          <p:cNvPr id="8" name="Google Shape;200;p12">
            <a:extLst>
              <a:ext uri="{FF2B5EF4-FFF2-40B4-BE49-F238E27FC236}">
                <a16:creationId xmlns:a16="http://schemas.microsoft.com/office/drawing/2014/main" id="{B0D75DA1-E8A8-7402-180E-DC3D9EB79CC3}"/>
              </a:ext>
            </a:extLst>
          </p:cNvPr>
          <p:cNvSpPr/>
          <p:nvPr/>
        </p:nvSpPr>
        <p:spPr>
          <a:xfrm>
            <a:off x="5930075" y="3139509"/>
            <a:ext cx="4249695" cy="561996"/>
          </a:xfrm>
          <a:custGeom>
            <a:avLst/>
            <a:gdLst/>
            <a:ahLst/>
            <a:cxnLst/>
            <a:rect l="l" t="t" r="r" b="b"/>
            <a:pathLst>
              <a:path w="3275513" h="431880" extrusionOk="0">
                <a:moveTo>
                  <a:pt x="27379" y="0"/>
                </a:moveTo>
                <a:lnTo>
                  <a:pt x="3059573" y="0"/>
                </a:lnTo>
                <a:cubicBezTo>
                  <a:pt x="3178833" y="0"/>
                  <a:pt x="3275513" y="96680"/>
                  <a:pt x="3275513" y="215940"/>
                </a:cubicBezTo>
                <a:cubicBezTo>
                  <a:pt x="3275513" y="335200"/>
                  <a:pt x="3178833" y="431880"/>
                  <a:pt x="3059573" y="431880"/>
                </a:cubicBezTo>
                <a:lnTo>
                  <a:pt x="873431" y="431880"/>
                </a:lnTo>
                <a:lnTo>
                  <a:pt x="804255" y="355768"/>
                </a:lnTo>
                <a:cubicBezTo>
                  <a:pt x="611921" y="163433"/>
                  <a:pt x="355385" y="35300"/>
                  <a:pt x="69551" y="6272"/>
                </a:cubicBezTo>
                <a:lnTo>
                  <a:pt x="0" y="2760"/>
                </a:lnTo>
                <a:lnTo>
                  <a:pt x="27379" y="0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100000">
                <a:schemeClr val="lt1"/>
              </a:gs>
            </a:gsLst>
            <a:lin ang="8100000" scaled="0"/>
          </a:gradFill>
          <a:ln w="349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6075" tIns="68025" rIns="136075" bIns="68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 b="1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rPr>
              <a:t>            Future OU Performance</a:t>
            </a:r>
            <a:endParaRPr sz="2133" b="1">
              <a:solidFill>
                <a:schemeClr val="accen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9" name="Google Shape;201;p12">
            <a:extLst>
              <a:ext uri="{FF2B5EF4-FFF2-40B4-BE49-F238E27FC236}">
                <a16:creationId xmlns:a16="http://schemas.microsoft.com/office/drawing/2014/main" id="{1CAC1C87-992D-55D2-3569-10F1D0138440}"/>
              </a:ext>
            </a:extLst>
          </p:cNvPr>
          <p:cNvSpPr/>
          <p:nvPr/>
        </p:nvSpPr>
        <p:spPr>
          <a:xfrm>
            <a:off x="4902855" y="3268555"/>
            <a:ext cx="2207713" cy="2207713"/>
          </a:xfrm>
          <a:prstGeom prst="donut">
            <a:avLst>
              <a:gd name="adj" fmla="val 6327"/>
            </a:avLst>
          </a:prstGeom>
          <a:gradFill>
            <a:gsLst>
              <a:gs pos="0">
                <a:srgbClr val="E0E0E0"/>
              </a:gs>
              <a:gs pos="100000">
                <a:schemeClr val="lt1"/>
              </a:gs>
            </a:gsLst>
            <a:lin ang="8100000" scaled="0"/>
          </a:gradFill>
          <a:ln w="349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6075" tIns="68025" rIns="136075" bIns="68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10" name="Google Shape;207;p12">
            <a:extLst>
              <a:ext uri="{FF2B5EF4-FFF2-40B4-BE49-F238E27FC236}">
                <a16:creationId xmlns:a16="http://schemas.microsoft.com/office/drawing/2014/main" id="{3E8D56B0-E067-B1A7-24C1-B63C4AD2A009}"/>
              </a:ext>
            </a:extLst>
          </p:cNvPr>
          <p:cNvGrpSpPr/>
          <p:nvPr/>
        </p:nvGrpSpPr>
        <p:grpSpPr>
          <a:xfrm>
            <a:off x="485007" y="3204066"/>
            <a:ext cx="4093564" cy="450287"/>
            <a:chOff x="485007" y="3204057"/>
            <a:chExt cx="2055419" cy="350162"/>
          </a:xfrm>
        </p:grpSpPr>
        <p:sp>
          <p:nvSpPr>
            <p:cNvPr id="38" name="Google Shape;208;p12">
              <a:extLst>
                <a:ext uri="{FF2B5EF4-FFF2-40B4-BE49-F238E27FC236}">
                  <a16:creationId xmlns:a16="http://schemas.microsoft.com/office/drawing/2014/main" id="{6875AE6F-9955-0533-5913-03AE1AE2F878}"/>
                </a:ext>
              </a:extLst>
            </p:cNvPr>
            <p:cNvSpPr/>
            <p:nvPr/>
          </p:nvSpPr>
          <p:spPr>
            <a:xfrm>
              <a:off x="485007" y="3204057"/>
              <a:ext cx="2055419" cy="296589"/>
            </a:xfrm>
            <a:prstGeom prst="rect">
              <a:avLst/>
            </a:prstGeom>
            <a:gradFill>
              <a:gsLst>
                <a:gs pos="0">
                  <a:srgbClr val="E0E0E0"/>
                </a:gs>
                <a:gs pos="100000">
                  <a:schemeClr val="lt1"/>
                </a:gs>
              </a:gsLst>
              <a:lin ang="8100000" scaled="0"/>
            </a:gradFill>
            <a:ln w="254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79400" dist="2540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6" b="1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39" name="Google Shape;209;p12">
              <a:extLst>
                <a:ext uri="{FF2B5EF4-FFF2-40B4-BE49-F238E27FC236}">
                  <a16:creationId xmlns:a16="http://schemas.microsoft.com/office/drawing/2014/main" id="{5C322D37-C869-5A03-D146-20151D7A2A61}"/>
                </a:ext>
              </a:extLst>
            </p:cNvPr>
            <p:cNvGrpSpPr/>
            <p:nvPr/>
          </p:nvGrpSpPr>
          <p:grpSpPr>
            <a:xfrm>
              <a:off x="485313" y="3204879"/>
              <a:ext cx="2019113" cy="349340"/>
              <a:chOff x="485313" y="3204879"/>
              <a:chExt cx="2019113" cy="349340"/>
            </a:xfrm>
          </p:grpSpPr>
          <p:sp>
            <p:nvSpPr>
              <p:cNvPr id="40" name="Google Shape;210;p12">
                <a:extLst>
                  <a:ext uri="{FF2B5EF4-FFF2-40B4-BE49-F238E27FC236}">
                    <a16:creationId xmlns:a16="http://schemas.microsoft.com/office/drawing/2014/main" id="{C745333E-59B0-46B7-E216-F23141DF1BCC}"/>
                  </a:ext>
                </a:extLst>
              </p:cNvPr>
              <p:cNvSpPr/>
              <p:nvPr/>
            </p:nvSpPr>
            <p:spPr>
              <a:xfrm>
                <a:off x="516199" y="3204879"/>
                <a:ext cx="1988227" cy="2777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6" b="1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41" name="Google Shape;211;p12">
                <a:extLst>
                  <a:ext uri="{FF2B5EF4-FFF2-40B4-BE49-F238E27FC236}">
                    <a16:creationId xmlns:a16="http://schemas.microsoft.com/office/drawing/2014/main" id="{1C8E98A4-20C1-BA40-578F-FC4166C55375}"/>
                  </a:ext>
                </a:extLst>
              </p:cNvPr>
              <p:cNvSpPr txBox="1"/>
              <p:nvPr/>
            </p:nvSpPr>
            <p:spPr>
              <a:xfrm>
                <a:off x="485313" y="3224793"/>
                <a:ext cx="930532" cy="3294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67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Flipped rate：45%</a:t>
                </a:r>
                <a:endParaRPr sz="1467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" name="Google Shape;212;p12">
            <a:extLst>
              <a:ext uri="{FF2B5EF4-FFF2-40B4-BE49-F238E27FC236}">
                <a16:creationId xmlns:a16="http://schemas.microsoft.com/office/drawing/2014/main" id="{1284A281-AB93-AAFB-3ED9-BCE03D2401BE}"/>
              </a:ext>
            </a:extLst>
          </p:cNvPr>
          <p:cNvGrpSpPr/>
          <p:nvPr/>
        </p:nvGrpSpPr>
        <p:grpSpPr>
          <a:xfrm>
            <a:off x="-704726" y="3800399"/>
            <a:ext cx="5287294" cy="443719"/>
            <a:chOff x="-704726" y="3800399"/>
            <a:chExt cx="3048569" cy="310199"/>
          </a:xfrm>
        </p:grpSpPr>
        <p:sp>
          <p:nvSpPr>
            <p:cNvPr id="34" name="Google Shape;213;p12">
              <a:extLst>
                <a:ext uri="{FF2B5EF4-FFF2-40B4-BE49-F238E27FC236}">
                  <a16:creationId xmlns:a16="http://schemas.microsoft.com/office/drawing/2014/main" id="{75A837FE-05F5-6B27-C2B0-8FD686E22A48}"/>
                </a:ext>
              </a:extLst>
            </p:cNvPr>
            <p:cNvSpPr/>
            <p:nvPr/>
          </p:nvSpPr>
          <p:spPr>
            <a:xfrm>
              <a:off x="-32157" y="3822598"/>
              <a:ext cx="2376000" cy="288000"/>
            </a:xfrm>
            <a:prstGeom prst="rect">
              <a:avLst/>
            </a:prstGeom>
            <a:gradFill>
              <a:gsLst>
                <a:gs pos="0">
                  <a:srgbClr val="E0E0E0"/>
                </a:gs>
                <a:gs pos="100000">
                  <a:schemeClr val="lt1"/>
                </a:gs>
              </a:gsLst>
              <a:lin ang="8100000" scaled="0"/>
            </a:gradFill>
            <a:ln w="254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79400" dist="2540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6" b="1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35" name="Google Shape;214;p12">
              <a:extLst>
                <a:ext uri="{FF2B5EF4-FFF2-40B4-BE49-F238E27FC236}">
                  <a16:creationId xmlns:a16="http://schemas.microsoft.com/office/drawing/2014/main" id="{85DC4D60-06C5-9E70-D6F0-C2D11D33D96B}"/>
                </a:ext>
              </a:extLst>
            </p:cNvPr>
            <p:cNvGrpSpPr/>
            <p:nvPr/>
          </p:nvGrpSpPr>
          <p:grpSpPr>
            <a:xfrm>
              <a:off x="-704726" y="3800399"/>
              <a:ext cx="3012569" cy="292212"/>
              <a:chOff x="-704726" y="3800399"/>
              <a:chExt cx="3012569" cy="292212"/>
            </a:xfrm>
          </p:grpSpPr>
          <p:sp>
            <p:nvSpPr>
              <p:cNvPr id="36" name="Google Shape;215;p12">
                <a:extLst>
                  <a:ext uri="{FF2B5EF4-FFF2-40B4-BE49-F238E27FC236}">
                    <a16:creationId xmlns:a16="http://schemas.microsoft.com/office/drawing/2014/main" id="{9EE7190B-0439-AB37-BD6D-B6B45DA10830}"/>
                  </a:ext>
                </a:extLst>
              </p:cNvPr>
              <p:cNvSpPr/>
              <p:nvPr/>
            </p:nvSpPr>
            <p:spPr>
              <a:xfrm>
                <a:off x="3843" y="3840611"/>
                <a:ext cx="2304000" cy="25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6" b="1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7" name="Google Shape;216;p12">
                <a:extLst>
                  <a:ext uri="{FF2B5EF4-FFF2-40B4-BE49-F238E27FC236}">
                    <a16:creationId xmlns:a16="http://schemas.microsoft.com/office/drawing/2014/main" id="{EFCE06AF-5D0E-AAE4-DA23-A5E827931C75}"/>
                  </a:ext>
                </a:extLst>
              </p:cNvPr>
              <p:cNvSpPr txBox="1"/>
              <p:nvPr/>
            </p:nvSpPr>
            <p:spPr>
              <a:xfrm>
                <a:off x="-704726" y="3800399"/>
                <a:ext cx="2376000" cy="267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5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Treated Patients：</a:t>
                </a:r>
                <a:r>
                  <a:rPr lang="en-US" sz="1450" b="1">
                    <a:solidFill>
                      <a:schemeClr val="lt1"/>
                    </a:solidFill>
                  </a:rPr>
                  <a:t>44</a:t>
                </a:r>
                <a:r>
                  <a:rPr lang="en-US" sz="145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per week</a:t>
                </a:r>
                <a:endParaRPr sz="14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" name="Google Shape;217;p12">
            <a:extLst>
              <a:ext uri="{FF2B5EF4-FFF2-40B4-BE49-F238E27FC236}">
                <a16:creationId xmlns:a16="http://schemas.microsoft.com/office/drawing/2014/main" id="{4DAA15DD-8948-C121-9D33-D0BBE0E06403}"/>
              </a:ext>
            </a:extLst>
          </p:cNvPr>
          <p:cNvSpPr/>
          <p:nvPr/>
        </p:nvSpPr>
        <p:spPr>
          <a:xfrm>
            <a:off x="5430786" y="3796486"/>
            <a:ext cx="1151850" cy="11518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3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vs</a:t>
            </a:r>
            <a:endParaRPr/>
          </a:p>
        </p:txBody>
      </p:sp>
      <p:sp>
        <p:nvSpPr>
          <p:cNvPr id="13" name="Google Shape;218;p12">
            <a:extLst>
              <a:ext uri="{FF2B5EF4-FFF2-40B4-BE49-F238E27FC236}">
                <a16:creationId xmlns:a16="http://schemas.microsoft.com/office/drawing/2014/main" id="{EF3CCEFD-EAA1-9ED5-0E2B-A45574A899E1}"/>
              </a:ext>
            </a:extLst>
          </p:cNvPr>
          <p:cNvSpPr/>
          <p:nvPr/>
        </p:nvSpPr>
        <p:spPr>
          <a:xfrm>
            <a:off x="1932023" y="5076693"/>
            <a:ext cx="4255874" cy="561996"/>
          </a:xfrm>
          <a:custGeom>
            <a:avLst/>
            <a:gdLst/>
            <a:ahLst/>
            <a:cxnLst/>
            <a:rect l="l" t="t" r="r" b="b"/>
            <a:pathLst>
              <a:path w="3279285" h="431880" extrusionOk="0">
                <a:moveTo>
                  <a:pt x="215940" y="0"/>
                </a:moveTo>
                <a:lnTo>
                  <a:pt x="2353030" y="0"/>
                </a:lnTo>
                <a:lnTo>
                  <a:pt x="2422207" y="76114"/>
                </a:lnTo>
                <a:cubicBezTo>
                  <a:pt x="2614541" y="268448"/>
                  <a:pt x="2871077" y="396581"/>
                  <a:pt x="3156910" y="425609"/>
                </a:cubicBezTo>
                <a:lnTo>
                  <a:pt x="3279285" y="431789"/>
                </a:lnTo>
                <a:lnTo>
                  <a:pt x="3278375" y="431880"/>
                </a:lnTo>
                <a:lnTo>
                  <a:pt x="215940" y="431880"/>
                </a:lnTo>
                <a:cubicBezTo>
                  <a:pt x="96680" y="431880"/>
                  <a:pt x="0" y="335200"/>
                  <a:pt x="0" y="215940"/>
                </a:cubicBezTo>
                <a:cubicBezTo>
                  <a:pt x="0" y="96680"/>
                  <a:pt x="96680" y="0"/>
                  <a:pt x="215940" y="0"/>
                </a:cubicBezTo>
                <a:close/>
              </a:path>
            </a:pathLst>
          </a:custGeom>
          <a:gradFill>
            <a:gsLst>
              <a:gs pos="0">
                <a:srgbClr val="E0E0E0"/>
              </a:gs>
              <a:gs pos="100000">
                <a:schemeClr val="lt1"/>
              </a:gs>
            </a:gsLst>
            <a:lin ang="8100000" scaled="0"/>
          </a:gradFill>
          <a:ln w="349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6075" tIns="68025" rIns="136075" bIns="680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rPr>
              <a:t>   Current </a:t>
            </a:r>
            <a:r>
              <a:rPr lang="en-US" altLang="zh-CN" sz="2100" b="1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rPr>
              <a:t>OU </a:t>
            </a:r>
            <a:r>
              <a:rPr lang="en-US" sz="2100" b="1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rPr>
              <a:t>Performance</a:t>
            </a:r>
            <a:endParaRPr sz="2100" b="1">
              <a:solidFill>
                <a:schemeClr val="accent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14" name="Google Shape;212;p12">
            <a:extLst>
              <a:ext uri="{FF2B5EF4-FFF2-40B4-BE49-F238E27FC236}">
                <a16:creationId xmlns:a16="http://schemas.microsoft.com/office/drawing/2014/main" id="{3AEB9A37-37C2-2747-EDB2-E9093ACB2294}"/>
              </a:ext>
            </a:extLst>
          </p:cNvPr>
          <p:cNvGrpSpPr/>
          <p:nvPr/>
        </p:nvGrpSpPr>
        <p:grpSpPr>
          <a:xfrm>
            <a:off x="20901" y="4485752"/>
            <a:ext cx="4583397" cy="403494"/>
            <a:chOff x="20901" y="4485752"/>
            <a:chExt cx="2619832" cy="288108"/>
          </a:xfrm>
        </p:grpSpPr>
        <p:sp>
          <p:nvSpPr>
            <p:cNvPr id="30" name="Google Shape;213;p12">
              <a:extLst>
                <a:ext uri="{FF2B5EF4-FFF2-40B4-BE49-F238E27FC236}">
                  <a16:creationId xmlns:a16="http://schemas.microsoft.com/office/drawing/2014/main" id="{6432291E-1A37-73B6-3372-05A1EE7841AF}"/>
                </a:ext>
              </a:extLst>
            </p:cNvPr>
            <p:cNvSpPr/>
            <p:nvPr/>
          </p:nvSpPr>
          <p:spPr>
            <a:xfrm>
              <a:off x="264733" y="4485860"/>
              <a:ext cx="2376000" cy="288000"/>
            </a:xfrm>
            <a:prstGeom prst="rect">
              <a:avLst/>
            </a:prstGeom>
            <a:gradFill>
              <a:gsLst>
                <a:gs pos="0">
                  <a:srgbClr val="E0E0E0"/>
                </a:gs>
                <a:gs pos="100000">
                  <a:schemeClr val="lt1"/>
                </a:gs>
              </a:gsLst>
              <a:lin ang="8100000" scaled="0"/>
            </a:gradFill>
            <a:ln w="254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79400" dist="2540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6" b="1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31" name="Google Shape;214;p12">
              <a:extLst>
                <a:ext uri="{FF2B5EF4-FFF2-40B4-BE49-F238E27FC236}">
                  <a16:creationId xmlns:a16="http://schemas.microsoft.com/office/drawing/2014/main" id="{CA8BFE72-CA1C-C7A5-B823-11B3ECD7F54F}"/>
                </a:ext>
              </a:extLst>
            </p:cNvPr>
            <p:cNvGrpSpPr/>
            <p:nvPr/>
          </p:nvGrpSpPr>
          <p:grpSpPr>
            <a:xfrm>
              <a:off x="20901" y="4485752"/>
              <a:ext cx="2583832" cy="286817"/>
              <a:chOff x="20901" y="4485752"/>
              <a:chExt cx="2583832" cy="286817"/>
            </a:xfrm>
          </p:grpSpPr>
          <p:sp>
            <p:nvSpPr>
              <p:cNvPr id="32" name="Google Shape;215;p12">
                <a:extLst>
                  <a:ext uri="{FF2B5EF4-FFF2-40B4-BE49-F238E27FC236}">
                    <a16:creationId xmlns:a16="http://schemas.microsoft.com/office/drawing/2014/main" id="{4689C5BF-8CFC-0298-5484-00E7567E7BC4}"/>
                  </a:ext>
                </a:extLst>
              </p:cNvPr>
              <p:cNvSpPr/>
              <p:nvPr/>
            </p:nvSpPr>
            <p:spPr>
              <a:xfrm>
                <a:off x="300733" y="4503873"/>
                <a:ext cx="2304000" cy="25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6" b="1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3" name="Google Shape;216;p12">
                <a:extLst>
                  <a:ext uri="{FF2B5EF4-FFF2-40B4-BE49-F238E27FC236}">
                    <a16:creationId xmlns:a16="http://schemas.microsoft.com/office/drawing/2014/main" id="{BAB30BB1-6590-6824-036D-5365B8A5CF28}"/>
                  </a:ext>
                </a:extLst>
              </p:cNvPr>
              <p:cNvSpPr txBox="1"/>
              <p:nvPr/>
            </p:nvSpPr>
            <p:spPr>
              <a:xfrm>
                <a:off x="20901" y="4485752"/>
                <a:ext cx="2376000" cy="286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sz="1450" b="1">
                    <a:solidFill>
                      <a:schemeClr val="lt1"/>
                    </a:solidFill>
                  </a:rPr>
                  <a:t>Average LOS per patient in OU: 58.34 h</a:t>
                </a:r>
                <a:endParaRPr sz="1467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" name="Google Shape;219;p12">
            <a:extLst>
              <a:ext uri="{FF2B5EF4-FFF2-40B4-BE49-F238E27FC236}">
                <a16:creationId xmlns:a16="http://schemas.microsoft.com/office/drawing/2014/main" id="{3F049AE4-E0A3-EC8C-DDEA-B6ED28799109}"/>
              </a:ext>
            </a:extLst>
          </p:cNvPr>
          <p:cNvGrpSpPr/>
          <p:nvPr/>
        </p:nvGrpSpPr>
        <p:grpSpPr>
          <a:xfrm>
            <a:off x="7456483" y="5255470"/>
            <a:ext cx="4256157" cy="613774"/>
            <a:chOff x="7456483" y="5255459"/>
            <a:chExt cx="3147266" cy="460389"/>
          </a:xfrm>
        </p:grpSpPr>
        <p:sp>
          <p:nvSpPr>
            <p:cNvPr id="26" name="Google Shape;220;p12">
              <a:extLst>
                <a:ext uri="{FF2B5EF4-FFF2-40B4-BE49-F238E27FC236}">
                  <a16:creationId xmlns:a16="http://schemas.microsoft.com/office/drawing/2014/main" id="{92662630-FFBF-A04A-D794-5DFB52E33900}"/>
                </a:ext>
              </a:extLst>
            </p:cNvPr>
            <p:cNvSpPr/>
            <p:nvPr/>
          </p:nvSpPr>
          <p:spPr>
            <a:xfrm>
              <a:off x="7456483" y="5255459"/>
              <a:ext cx="3145544" cy="227645"/>
            </a:xfrm>
            <a:prstGeom prst="rect">
              <a:avLst/>
            </a:prstGeom>
            <a:gradFill>
              <a:gsLst>
                <a:gs pos="0">
                  <a:srgbClr val="E0E0E0"/>
                </a:gs>
                <a:gs pos="100000">
                  <a:schemeClr val="lt1"/>
                </a:gs>
              </a:gsLst>
              <a:lin ang="8100000" scaled="0"/>
            </a:gradFill>
            <a:ln w="254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79400" dist="2540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6" b="1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27" name="Google Shape;221;p12">
              <a:extLst>
                <a:ext uri="{FF2B5EF4-FFF2-40B4-BE49-F238E27FC236}">
                  <a16:creationId xmlns:a16="http://schemas.microsoft.com/office/drawing/2014/main" id="{058B4857-366B-9246-2C6F-44E14055F0CF}"/>
                </a:ext>
              </a:extLst>
            </p:cNvPr>
            <p:cNvGrpSpPr/>
            <p:nvPr/>
          </p:nvGrpSpPr>
          <p:grpSpPr>
            <a:xfrm>
              <a:off x="7484938" y="5255886"/>
              <a:ext cx="3118811" cy="459962"/>
              <a:chOff x="7484938" y="5255886"/>
              <a:chExt cx="3118811" cy="459962"/>
            </a:xfrm>
          </p:grpSpPr>
          <p:sp>
            <p:nvSpPr>
              <p:cNvPr id="28" name="Google Shape;222;p12">
                <a:extLst>
                  <a:ext uri="{FF2B5EF4-FFF2-40B4-BE49-F238E27FC236}">
                    <a16:creationId xmlns:a16="http://schemas.microsoft.com/office/drawing/2014/main" id="{413DB0E2-B49F-2F39-3B20-F1846A150854}"/>
                  </a:ext>
                </a:extLst>
              </p:cNvPr>
              <p:cNvSpPr/>
              <p:nvPr/>
            </p:nvSpPr>
            <p:spPr>
              <a:xfrm>
                <a:off x="7484938" y="5258380"/>
                <a:ext cx="3118811" cy="28217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6" b="1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29" name="Google Shape;223;p12">
                <a:extLst>
                  <a:ext uri="{FF2B5EF4-FFF2-40B4-BE49-F238E27FC236}">
                    <a16:creationId xmlns:a16="http://schemas.microsoft.com/office/drawing/2014/main" id="{2F55DB4A-3E92-3C5F-8D0E-74C490231903}"/>
                  </a:ext>
                </a:extLst>
              </p:cNvPr>
              <p:cNvSpPr txBox="1"/>
              <p:nvPr/>
            </p:nvSpPr>
            <p:spPr>
              <a:xfrm>
                <a:off x="7493341" y="5255886"/>
                <a:ext cx="2821126" cy="459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r"/>
                <a:r>
                  <a:rPr lang="en-US" sz="1500" b="1">
                    <a:solidFill>
                      <a:schemeClr val="lt1"/>
                    </a:solidFill>
                  </a:rPr>
                  <a:t>Average LOS </a:t>
                </a:r>
                <a:r>
                  <a:rPr lang="en-US" sz="15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per </a:t>
                </a:r>
                <a:r>
                  <a:rPr lang="en-US" sz="1500" b="1">
                    <a:solidFill>
                      <a:schemeClr val="lt1"/>
                    </a:solidFill>
                  </a:rPr>
                  <a:t>patient in OU: 53.64 h</a:t>
                </a:r>
                <a:endParaRPr lang="en-US" sz="1500"/>
              </a:p>
              <a:p>
                <a:pPr marL="0" marR="0" lvl="0" indent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450" b="1">
                  <a:solidFill>
                    <a:schemeClr val="lt1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16" name="Google Shape;219;p12">
            <a:extLst>
              <a:ext uri="{FF2B5EF4-FFF2-40B4-BE49-F238E27FC236}">
                <a16:creationId xmlns:a16="http://schemas.microsoft.com/office/drawing/2014/main" id="{07C6282E-EBC5-2299-DAD7-541C54B4ACB2}"/>
              </a:ext>
            </a:extLst>
          </p:cNvPr>
          <p:cNvGrpSpPr/>
          <p:nvPr/>
        </p:nvGrpSpPr>
        <p:grpSpPr>
          <a:xfrm>
            <a:off x="6673264" y="4583300"/>
            <a:ext cx="5030888" cy="613774"/>
            <a:chOff x="6673262" y="4583300"/>
            <a:chExt cx="3720149" cy="460389"/>
          </a:xfrm>
        </p:grpSpPr>
        <p:sp>
          <p:nvSpPr>
            <p:cNvPr id="22" name="Google Shape;220;p12">
              <a:extLst>
                <a:ext uri="{FF2B5EF4-FFF2-40B4-BE49-F238E27FC236}">
                  <a16:creationId xmlns:a16="http://schemas.microsoft.com/office/drawing/2014/main" id="{11D55169-C65B-40C2-0D83-1FF5481B8001}"/>
                </a:ext>
              </a:extLst>
            </p:cNvPr>
            <p:cNvSpPr/>
            <p:nvPr/>
          </p:nvSpPr>
          <p:spPr>
            <a:xfrm>
              <a:off x="7246145" y="4583300"/>
              <a:ext cx="3145544" cy="227645"/>
            </a:xfrm>
            <a:prstGeom prst="rect">
              <a:avLst/>
            </a:prstGeom>
            <a:gradFill>
              <a:gsLst>
                <a:gs pos="0">
                  <a:srgbClr val="E0E0E0"/>
                </a:gs>
                <a:gs pos="100000">
                  <a:schemeClr val="lt1"/>
                </a:gs>
              </a:gsLst>
              <a:lin ang="8100000" scaled="0"/>
            </a:gradFill>
            <a:ln w="254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79400" dist="2540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6" b="1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23" name="Google Shape;221;p12">
              <a:extLst>
                <a:ext uri="{FF2B5EF4-FFF2-40B4-BE49-F238E27FC236}">
                  <a16:creationId xmlns:a16="http://schemas.microsoft.com/office/drawing/2014/main" id="{D5D1DFFD-1961-77F9-D19B-BD72A3172648}"/>
                </a:ext>
              </a:extLst>
            </p:cNvPr>
            <p:cNvGrpSpPr/>
            <p:nvPr/>
          </p:nvGrpSpPr>
          <p:grpSpPr>
            <a:xfrm>
              <a:off x="6673262" y="4583727"/>
              <a:ext cx="3720149" cy="459962"/>
              <a:chOff x="6673262" y="4583727"/>
              <a:chExt cx="3720149" cy="459962"/>
            </a:xfrm>
          </p:grpSpPr>
          <p:sp>
            <p:nvSpPr>
              <p:cNvPr id="24" name="Google Shape;222;p12">
                <a:extLst>
                  <a:ext uri="{FF2B5EF4-FFF2-40B4-BE49-F238E27FC236}">
                    <a16:creationId xmlns:a16="http://schemas.microsoft.com/office/drawing/2014/main" id="{F8C8C301-FD02-75CE-E491-5F2204FEC86C}"/>
                  </a:ext>
                </a:extLst>
              </p:cNvPr>
              <p:cNvSpPr/>
              <p:nvPr/>
            </p:nvSpPr>
            <p:spPr>
              <a:xfrm>
                <a:off x="7274600" y="4586221"/>
                <a:ext cx="3118811" cy="28217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6" b="1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25" name="Google Shape;223;p12">
                <a:extLst>
                  <a:ext uri="{FF2B5EF4-FFF2-40B4-BE49-F238E27FC236}">
                    <a16:creationId xmlns:a16="http://schemas.microsoft.com/office/drawing/2014/main" id="{11453FF7-B6AF-213C-1819-C765AAA0357B}"/>
                  </a:ext>
                </a:extLst>
              </p:cNvPr>
              <p:cNvSpPr txBox="1"/>
              <p:nvPr/>
            </p:nvSpPr>
            <p:spPr>
              <a:xfrm>
                <a:off x="6673262" y="4583727"/>
                <a:ext cx="2821126" cy="459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r"/>
                <a:r>
                  <a:rPr lang="en-US" sz="1500" b="1">
                    <a:solidFill>
                      <a:schemeClr val="lt1"/>
                    </a:solidFill>
                  </a:rPr>
                  <a:t>Treated Patients: 49 per week</a:t>
                </a:r>
                <a:endParaRPr lang="en-US">
                  <a:solidFill>
                    <a:schemeClr val="lt1"/>
                  </a:solidFill>
                </a:endParaRPr>
              </a:p>
              <a:p>
                <a:pPr marL="0" marR="0" lvl="0" indent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450" b="1">
                  <a:solidFill>
                    <a:schemeClr val="lt1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17" name="Google Shape;219;p12">
            <a:extLst>
              <a:ext uri="{FF2B5EF4-FFF2-40B4-BE49-F238E27FC236}">
                <a16:creationId xmlns:a16="http://schemas.microsoft.com/office/drawing/2014/main" id="{C4427341-EF8D-EA73-4B7C-062E8CA41E4E}"/>
              </a:ext>
            </a:extLst>
          </p:cNvPr>
          <p:cNvGrpSpPr/>
          <p:nvPr/>
        </p:nvGrpSpPr>
        <p:grpSpPr>
          <a:xfrm>
            <a:off x="7459609" y="3921188"/>
            <a:ext cx="4256157" cy="904940"/>
            <a:chOff x="7459609" y="3921188"/>
            <a:chExt cx="3147266" cy="678791"/>
          </a:xfrm>
        </p:grpSpPr>
        <p:sp>
          <p:nvSpPr>
            <p:cNvPr id="18" name="Google Shape;220;p12">
              <a:extLst>
                <a:ext uri="{FF2B5EF4-FFF2-40B4-BE49-F238E27FC236}">
                  <a16:creationId xmlns:a16="http://schemas.microsoft.com/office/drawing/2014/main" id="{81DDA6FD-2D1B-BBC2-8C4B-8BEE51B2C9E0}"/>
                </a:ext>
              </a:extLst>
            </p:cNvPr>
            <p:cNvSpPr/>
            <p:nvPr/>
          </p:nvSpPr>
          <p:spPr>
            <a:xfrm>
              <a:off x="7459609" y="3921188"/>
              <a:ext cx="3145544" cy="227645"/>
            </a:xfrm>
            <a:prstGeom prst="rect">
              <a:avLst/>
            </a:prstGeom>
            <a:gradFill>
              <a:gsLst>
                <a:gs pos="0">
                  <a:srgbClr val="E0E0E0"/>
                </a:gs>
                <a:gs pos="100000">
                  <a:schemeClr val="lt1"/>
                </a:gs>
              </a:gsLst>
              <a:lin ang="8100000" scaled="0"/>
            </a:gradFill>
            <a:ln w="254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79400" dist="2540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6" b="1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grpSp>
          <p:nvGrpSpPr>
            <p:cNvPr id="19" name="Google Shape;221;p12">
              <a:extLst>
                <a:ext uri="{FF2B5EF4-FFF2-40B4-BE49-F238E27FC236}">
                  <a16:creationId xmlns:a16="http://schemas.microsoft.com/office/drawing/2014/main" id="{A1FFDCED-1ABF-FEDF-441E-18829713EFBF}"/>
                </a:ext>
              </a:extLst>
            </p:cNvPr>
            <p:cNvGrpSpPr/>
            <p:nvPr/>
          </p:nvGrpSpPr>
          <p:grpSpPr>
            <a:xfrm>
              <a:off x="7488064" y="3924109"/>
              <a:ext cx="3118811" cy="675870"/>
              <a:chOff x="7488064" y="3924109"/>
              <a:chExt cx="3118811" cy="675870"/>
            </a:xfrm>
          </p:grpSpPr>
          <p:sp>
            <p:nvSpPr>
              <p:cNvPr id="20" name="Google Shape;222;p12">
                <a:extLst>
                  <a:ext uri="{FF2B5EF4-FFF2-40B4-BE49-F238E27FC236}">
                    <a16:creationId xmlns:a16="http://schemas.microsoft.com/office/drawing/2014/main" id="{9EB4E526-3F8E-C8A1-F766-D9E58C1E7DE8}"/>
                  </a:ext>
                </a:extLst>
              </p:cNvPr>
              <p:cNvSpPr/>
              <p:nvPr/>
            </p:nvSpPr>
            <p:spPr>
              <a:xfrm>
                <a:off x="7488064" y="3924109"/>
                <a:ext cx="3118811" cy="28217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6" b="1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21" name="Google Shape;223;p12">
                <a:extLst>
                  <a:ext uri="{FF2B5EF4-FFF2-40B4-BE49-F238E27FC236}">
                    <a16:creationId xmlns:a16="http://schemas.microsoft.com/office/drawing/2014/main" id="{29B11D0A-87C6-B636-D2B2-D3E71928978E}"/>
                  </a:ext>
                </a:extLst>
              </p:cNvPr>
              <p:cNvSpPr txBox="1"/>
              <p:nvPr/>
            </p:nvSpPr>
            <p:spPr>
              <a:xfrm>
                <a:off x="7503903" y="3966871"/>
                <a:ext cx="2821126" cy="6331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500" b="1">
                    <a:solidFill>
                      <a:schemeClr val="lt1"/>
                    </a:solidFill>
                  </a:rPr>
                  <a:t>  Flipped rate: About one-third</a:t>
                </a:r>
                <a:endParaRPr lang="en-US" sz="1500">
                  <a:solidFill>
                    <a:schemeClr val="lt1"/>
                  </a:solidFill>
                </a:endParaRPr>
              </a:p>
              <a:p>
                <a:pPr algn="r"/>
                <a:endParaRPr lang="en-US" sz="1500" b="1">
                  <a:solidFill>
                    <a:schemeClr val="lt1"/>
                  </a:solidFill>
                </a:endParaRPr>
              </a:p>
              <a:p>
                <a:pPr marL="0" marR="0" lvl="0" indent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450" b="1">
                  <a:solidFill>
                    <a:schemeClr val="lt1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05C9DC5-77DB-F4B4-6E2B-5D610C36A728}"/>
              </a:ext>
            </a:extLst>
          </p:cNvPr>
          <p:cNvSpPr/>
          <p:nvPr/>
        </p:nvSpPr>
        <p:spPr>
          <a:xfrm>
            <a:off x="4502459" y="1087958"/>
            <a:ext cx="2413345" cy="1246831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4B6AAF9-B29C-7BA3-54DB-62C25411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" y="1920327"/>
            <a:ext cx="12186259" cy="4936398"/>
          </a:xfrm>
          <a:prstGeom prst="rect">
            <a:avLst/>
          </a:prstGeom>
        </p:spPr>
      </p:pic>
      <p:sp>
        <p:nvSpPr>
          <p:cNvPr id="5" name="Google Shape;199;p12">
            <a:extLst>
              <a:ext uri="{FF2B5EF4-FFF2-40B4-BE49-F238E27FC236}">
                <a16:creationId xmlns:a16="http://schemas.microsoft.com/office/drawing/2014/main" id="{9DA4FFA1-2DE8-5FC5-EE4C-8293EBC5A6BF}"/>
              </a:ext>
            </a:extLst>
          </p:cNvPr>
          <p:cNvSpPr/>
          <p:nvPr/>
        </p:nvSpPr>
        <p:spPr>
          <a:xfrm>
            <a:off x="988986" y="117426"/>
            <a:ext cx="8562604" cy="56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 Result—OU Performance Comparison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3B1CD-0F24-5763-4292-2EAF41475319}"/>
              </a:ext>
            </a:extLst>
          </p:cNvPr>
          <p:cNvSpPr txBox="1"/>
          <p:nvPr/>
        </p:nvSpPr>
        <p:spPr>
          <a:xfrm>
            <a:off x="521298" y="1557151"/>
            <a:ext cx="35142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Current OU 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87C06-5504-6458-EDBE-7B63A5EE2F67}"/>
              </a:ext>
            </a:extLst>
          </p:cNvPr>
          <p:cNvSpPr txBox="1"/>
          <p:nvPr/>
        </p:nvSpPr>
        <p:spPr>
          <a:xfrm>
            <a:off x="4232464" y="1557951"/>
            <a:ext cx="4150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Performance - Recommended Model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BB2B5-5DF6-5399-40BA-062FE2177769}"/>
              </a:ext>
            </a:extLst>
          </p:cNvPr>
          <p:cNvSpPr txBox="1"/>
          <p:nvPr/>
        </p:nvSpPr>
        <p:spPr>
          <a:xfrm>
            <a:off x="8379479" y="1557096"/>
            <a:ext cx="41570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Performance - Optimization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584B24-FDB4-A8AE-74E7-66AA4C4D652F}"/>
              </a:ext>
            </a:extLst>
          </p:cNvPr>
          <p:cNvSpPr/>
          <p:nvPr/>
        </p:nvSpPr>
        <p:spPr>
          <a:xfrm>
            <a:off x="894" y="5369359"/>
            <a:ext cx="12178281" cy="1442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14BD42-AA0C-5FBA-FCC1-B0F487A8C4DC}"/>
              </a:ext>
            </a:extLst>
          </p:cNvPr>
          <p:cNvSpPr/>
          <p:nvPr/>
        </p:nvSpPr>
        <p:spPr>
          <a:xfrm>
            <a:off x="24232" y="4846568"/>
            <a:ext cx="1891281" cy="42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29FB3-3B3C-C807-16EE-70EDDA1F3DFE}"/>
              </a:ext>
            </a:extLst>
          </p:cNvPr>
          <p:cNvSpPr/>
          <p:nvPr/>
        </p:nvSpPr>
        <p:spPr>
          <a:xfrm>
            <a:off x="8508437" y="4846567"/>
            <a:ext cx="1891281" cy="42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40A0A-4670-B0D3-7583-64425FA38E38}"/>
              </a:ext>
            </a:extLst>
          </p:cNvPr>
          <p:cNvSpPr txBox="1"/>
          <p:nvPr/>
        </p:nvSpPr>
        <p:spPr>
          <a:xfrm>
            <a:off x="-81982" y="49030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Revenue OU / 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065B2D-CA7D-734F-5A41-34A8CF4D33DB}"/>
              </a:ext>
            </a:extLst>
          </p:cNvPr>
          <p:cNvSpPr txBox="1"/>
          <p:nvPr/>
        </p:nvSpPr>
        <p:spPr>
          <a:xfrm>
            <a:off x="8381784" y="490510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Revenue OU / day</a:t>
            </a:r>
          </a:p>
        </p:txBody>
      </p:sp>
      <p:pic>
        <p:nvPicPr>
          <p:cNvPr id="13" name="Picture 1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C5799C2-DC0D-C8A4-7364-1A551B4A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792" y="1917203"/>
            <a:ext cx="4209023" cy="34468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EEA741-7BCD-33BF-86A4-6208A90346E3}"/>
              </a:ext>
            </a:extLst>
          </p:cNvPr>
          <p:cNvSpPr/>
          <p:nvPr/>
        </p:nvSpPr>
        <p:spPr>
          <a:xfrm>
            <a:off x="4218976" y="4214190"/>
            <a:ext cx="4184152" cy="1109319"/>
          </a:xfrm>
          <a:prstGeom prst="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Recommendation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91C93A-1C24-4EDD-8B59-38CAAE9A8AD3}"/>
              </a:ext>
            </a:extLst>
          </p:cNvPr>
          <p:cNvGrpSpPr/>
          <p:nvPr/>
        </p:nvGrpSpPr>
        <p:grpSpPr>
          <a:xfrm flipH="1">
            <a:off x="637880" y="2748072"/>
            <a:ext cx="3205345" cy="2260847"/>
            <a:chOff x="6035675" y="862013"/>
            <a:chExt cx="479425" cy="338138"/>
          </a:xfrm>
          <a:solidFill>
            <a:srgbClr val="5294BA"/>
          </a:solidFill>
        </p:grpSpPr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B789DD78-CBD9-AF3D-2470-D6812A87B3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2538" y="977900"/>
              <a:ext cx="76200" cy="7461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17" y="0"/>
                </a:cxn>
                <a:cxn ang="0">
                  <a:pos x="17" y="16"/>
                </a:cxn>
                <a:cxn ang="0">
                  <a:pos x="0" y="16"/>
                </a:cxn>
                <a:cxn ang="0">
                  <a:pos x="0" y="29"/>
                </a:cxn>
                <a:cxn ang="0">
                  <a:pos x="17" y="29"/>
                </a:cxn>
                <a:cxn ang="0">
                  <a:pos x="17" y="47"/>
                </a:cxn>
                <a:cxn ang="0">
                  <a:pos x="31" y="47"/>
                </a:cxn>
                <a:cxn ang="0">
                  <a:pos x="31" y="29"/>
                </a:cxn>
                <a:cxn ang="0">
                  <a:pos x="48" y="29"/>
                </a:cxn>
                <a:cxn ang="0">
                  <a:pos x="48" y="16"/>
                </a:cxn>
                <a:cxn ang="0">
                  <a:pos x="31" y="16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1" y="0"/>
                </a:cxn>
              </a:cxnLst>
              <a:rect l="0" t="0" r="r" b="b"/>
              <a:pathLst>
                <a:path w="48" h="47">
                  <a:moveTo>
                    <a:pt x="31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29"/>
                  </a:lnTo>
                  <a:lnTo>
                    <a:pt x="17" y="29"/>
                  </a:lnTo>
                  <a:lnTo>
                    <a:pt x="17" y="47"/>
                  </a:lnTo>
                  <a:lnTo>
                    <a:pt x="31" y="47"/>
                  </a:lnTo>
                  <a:lnTo>
                    <a:pt x="31" y="29"/>
                  </a:lnTo>
                  <a:lnTo>
                    <a:pt x="48" y="29"/>
                  </a:lnTo>
                  <a:lnTo>
                    <a:pt x="48" y="16"/>
                  </a:lnTo>
                  <a:lnTo>
                    <a:pt x="31" y="16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25232A31-3004-3068-A220-EE8CC34CD7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2538" y="977900"/>
              <a:ext cx="76200" cy="7461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17" y="0"/>
                </a:cxn>
                <a:cxn ang="0">
                  <a:pos x="17" y="16"/>
                </a:cxn>
                <a:cxn ang="0">
                  <a:pos x="0" y="16"/>
                </a:cxn>
                <a:cxn ang="0">
                  <a:pos x="0" y="29"/>
                </a:cxn>
                <a:cxn ang="0">
                  <a:pos x="17" y="29"/>
                </a:cxn>
                <a:cxn ang="0">
                  <a:pos x="17" y="47"/>
                </a:cxn>
                <a:cxn ang="0">
                  <a:pos x="31" y="47"/>
                </a:cxn>
                <a:cxn ang="0">
                  <a:pos x="31" y="29"/>
                </a:cxn>
                <a:cxn ang="0">
                  <a:pos x="48" y="29"/>
                </a:cxn>
                <a:cxn ang="0">
                  <a:pos x="48" y="16"/>
                </a:cxn>
                <a:cxn ang="0">
                  <a:pos x="31" y="16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1" y="0"/>
                </a:cxn>
              </a:cxnLst>
              <a:rect l="0" t="0" r="r" b="b"/>
              <a:pathLst>
                <a:path w="48" h="47">
                  <a:moveTo>
                    <a:pt x="31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29"/>
                  </a:lnTo>
                  <a:lnTo>
                    <a:pt x="17" y="29"/>
                  </a:lnTo>
                  <a:lnTo>
                    <a:pt x="17" y="47"/>
                  </a:lnTo>
                  <a:lnTo>
                    <a:pt x="31" y="47"/>
                  </a:lnTo>
                  <a:lnTo>
                    <a:pt x="31" y="29"/>
                  </a:lnTo>
                  <a:lnTo>
                    <a:pt x="48" y="29"/>
                  </a:lnTo>
                  <a:lnTo>
                    <a:pt x="48" y="16"/>
                  </a:lnTo>
                  <a:lnTo>
                    <a:pt x="31" y="16"/>
                  </a:lnTo>
                  <a:lnTo>
                    <a:pt x="31" y="0"/>
                  </a:lnTo>
                  <a:moveTo>
                    <a:pt x="31" y="0"/>
                  </a:moveTo>
                  <a:lnTo>
                    <a:pt x="31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445CE630-5224-E0CD-9B51-FDF19B3BF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5363" y="1116013"/>
              <a:ext cx="84138" cy="84138"/>
            </a:xfrm>
            <a:custGeom>
              <a:avLst/>
              <a:gdLst/>
              <a:ahLst/>
              <a:cxnLst>
                <a:cxn ang="0">
                  <a:pos x="29" y="14"/>
                </a:cxn>
                <a:cxn ang="0">
                  <a:pos x="14" y="29"/>
                </a:cxn>
                <a:cxn ang="0">
                  <a:pos x="0" y="14"/>
                </a:cxn>
                <a:cxn ang="0">
                  <a:pos x="14" y="0"/>
                </a:cxn>
                <a:cxn ang="0">
                  <a:pos x="29" y="14"/>
                </a:cxn>
                <a:cxn ang="0">
                  <a:pos x="29" y="14"/>
                </a:cxn>
                <a:cxn ang="0">
                  <a:pos x="29" y="14"/>
                </a:cxn>
              </a:cxnLst>
              <a:rect l="0" t="0" r="r" b="b"/>
              <a:pathLst>
                <a:path w="29" h="29">
                  <a:moveTo>
                    <a:pt x="29" y="14"/>
                  </a:moveTo>
                  <a:cubicBezTo>
                    <a:pt x="29" y="22"/>
                    <a:pt x="22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FB647B2B-F68B-BEB3-3D5D-30492C37F0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0638" y="1116013"/>
              <a:ext cx="84138" cy="84138"/>
            </a:xfrm>
            <a:custGeom>
              <a:avLst/>
              <a:gdLst/>
              <a:ahLst/>
              <a:cxnLst>
                <a:cxn ang="0">
                  <a:pos x="29" y="14"/>
                </a:cxn>
                <a:cxn ang="0">
                  <a:pos x="15" y="29"/>
                </a:cxn>
                <a:cxn ang="0">
                  <a:pos x="0" y="14"/>
                </a:cxn>
                <a:cxn ang="0">
                  <a:pos x="15" y="0"/>
                </a:cxn>
                <a:cxn ang="0">
                  <a:pos x="29" y="14"/>
                </a:cxn>
                <a:cxn ang="0">
                  <a:pos x="29" y="14"/>
                </a:cxn>
                <a:cxn ang="0">
                  <a:pos x="29" y="14"/>
                </a:cxn>
              </a:cxnLst>
              <a:rect l="0" t="0" r="r" b="b"/>
              <a:pathLst>
                <a:path w="29" h="29">
                  <a:moveTo>
                    <a:pt x="29" y="14"/>
                  </a:moveTo>
                  <a:cubicBezTo>
                    <a:pt x="29" y="22"/>
                    <a:pt x="23" y="29"/>
                    <a:pt x="15" y="29"/>
                  </a:cubicBezTo>
                  <a:cubicBezTo>
                    <a:pt x="7" y="29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103">
              <a:extLst>
                <a:ext uri="{FF2B5EF4-FFF2-40B4-BE49-F238E27FC236}">
                  <a16:creationId xmlns:a16="http://schemas.microsoft.com/office/drawing/2014/main" id="{B62D9793-A45E-8A9E-1366-0C6F005857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5675" y="862013"/>
              <a:ext cx="479425" cy="280988"/>
            </a:xfrm>
            <a:custGeom>
              <a:avLst/>
              <a:gdLst/>
              <a:ahLst/>
              <a:cxnLst>
                <a:cxn ang="0">
                  <a:pos x="153" y="8"/>
                </a:cxn>
                <a:cxn ang="0">
                  <a:pos x="78" y="8"/>
                </a:cxn>
                <a:cxn ang="0">
                  <a:pos x="67" y="0"/>
                </a:cxn>
                <a:cxn ang="0">
                  <a:pos x="57" y="8"/>
                </a:cxn>
                <a:cxn ang="0">
                  <a:pos x="52" y="8"/>
                </a:cxn>
                <a:cxn ang="0">
                  <a:pos x="46" y="17"/>
                </a:cxn>
                <a:cxn ang="0">
                  <a:pos x="46" y="26"/>
                </a:cxn>
                <a:cxn ang="0">
                  <a:pos x="40" y="26"/>
                </a:cxn>
                <a:cxn ang="0">
                  <a:pos x="25" y="36"/>
                </a:cxn>
                <a:cxn ang="0">
                  <a:pos x="8" y="56"/>
                </a:cxn>
                <a:cxn ang="0">
                  <a:pos x="0" y="78"/>
                </a:cxn>
                <a:cxn ang="0">
                  <a:pos x="0" y="84"/>
                </a:cxn>
                <a:cxn ang="0">
                  <a:pos x="6" y="97"/>
                </a:cxn>
                <a:cxn ang="0">
                  <a:pos x="12" y="97"/>
                </a:cxn>
                <a:cxn ang="0">
                  <a:pos x="29" y="85"/>
                </a:cxn>
                <a:cxn ang="0">
                  <a:pos x="45" y="97"/>
                </a:cxn>
                <a:cxn ang="0">
                  <a:pos x="114" y="97"/>
                </a:cxn>
                <a:cxn ang="0">
                  <a:pos x="131" y="85"/>
                </a:cxn>
                <a:cxn ang="0">
                  <a:pos x="148" y="97"/>
                </a:cxn>
                <a:cxn ang="0">
                  <a:pos x="157" y="97"/>
                </a:cxn>
                <a:cxn ang="0">
                  <a:pos x="166" y="84"/>
                </a:cxn>
                <a:cxn ang="0">
                  <a:pos x="166" y="21"/>
                </a:cxn>
                <a:cxn ang="0">
                  <a:pos x="153" y="8"/>
                </a:cxn>
                <a:cxn ang="0">
                  <a:pos x="47" y="53"/>
                </a:cxn>
                <a:cxn ang="0">
                  <a:pos x="40" y="60"/>
                </a:cxn>
                <a:cxn ang="0">
                  <a:pos x="26" y="60"/>
                </a:cxn>
                <a:cxn ang="0">
                  <a:pos x="24" y="55"/>
                </a:cxn>
                <a:cxn ang="0">
                  <a:pos x="34" y="44"/>
                </a:cxn>
                <a:cxn ang="0">
                  <a:pos x="43" y="40"/>
                </a:cxn>
                <a:cxn ang="0">
                  <a:pos x="47" y="46"/>
                </a:cxn>
                <a:cxn ang="0">
                  <a:pos x="47" y="53"/>
                </a:cxn>
                <a:cxn ang="0">
                  <a:pos x="139" y="56"/>
                </a:cxn>
                <a:cxn ang="0">
                  <a:pos x="117" y="78"/>
                </a:cxn>
                <a:cxn ang="0">
                  <a:pos x="94" y="56"/>
                </a:cxn>
                <a:cxn ang="0">
                  <a:pos x="88" y="44"/>
                </a:cxn>
                <a:cxn ang="0">
                  <a:pos x="104" y="28"/>
                </a:cxn>
                <a:cxn ang="0">
                  <a:pos x="116" y="33"/>
                </a:cxn>
                <a:cxn ang="0">
                  <a:pos x="128" y="28"/>
                </a:cxn>
                <a:cxn ang="0">
                  <a:pos x="144" y="44"/>
                </a:cxn>
                <a:cxn ang="0">
                  <a:pos x="139" y="56"/>
                </a:cxn>
                <a:cxn ang="0">
                  <a:pos x="139" y="56"/>
                </a:cxn>
                <a:cxn ang="0">
                  <a:pos x="139" y="56"/>
                </a:cxn>
              </a:cxnLst>
              <a:rect l="0" t="0" r="r" b="b"/>
              <a:pathLst>
                <a:path w="166" h="97">
                  <a:moveTo>
                    <a:pt x="153" y="8"/>
                  </a:moveTo>
                  <a:cubicBezTo>
                    <a:pt x="78" y="8"/>
                    <a:pt x="78" y="8"/>
                    <a:pt x="78" y="8"/>
                  </a:cubicBezTo>
                  <a:cubicBezTo>
                    <a:pt x="76" y="3"/>
                    <a:pt x="72" y="0"/>
                    <a:pt x="67" y="0"/>
                  </a:cubicBezTo>
                  <a:cubicBezTo>
                    <a:pt x="63" y="0"/>
                    <a:pt x="58" y="3"/>
                    <a:pt x="57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49" y="8"/>
                    <a:pt x="46" y="12"/>
                    <a:pt x="46" y="1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7" y="26"/>
                    <a:pt x="30" y="31"/>
                    <a:pt x="25" y="3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4" y="61"/>
                    <a:pt x="0" y="71"/>
                    <a:pt x="0" y="78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3" y="97"/>
                    <a:pt x="6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4" y="90"/>
                    <a:pt x="21" y="85"/>
                    <a:pt x="29" y="85"/>
                  </a:cubicBezTo>
                  <a:cubicBezTo>
                    <a:pt x="36" y="85"/>
                    <a:pt x="43" y="90"/>
                    <a:pt x="45" y="97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6" y="90"/>
                    <a:pt x="123" y="85"/>
                    <a:pt x="131" y="85"/>
                  </a:cubicBezTo>
                  <a:cubicBezTo>
                    <a:pt x="139" y="85"/>
                    <a:pt x="145" y="90"/>
                    <a:pt x="14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2" y="97"/>
                    <a:pt x="166" y="91"/>
                    <a:pt x="166" y="84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14"/>
                    <a:pt x="160" y="8"/>
                    <a:pt x="153" y="8"/>
                  </a:cubicBezTo>
                  <a:close/>
                  <a:moveTo>
                    <a:pt x="47" y="53"/>
                  </a:moveTo>
                  <a:cubicBezTo>
                    <a:pt x="47" y="57"/>
                    <a:pt x="44" y="60"/>
                    <a:pt x="40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2" y="60"/>
                    <a:pt x="22" y="57"/>
                    <a:pt x="24" y="5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6" y="42"/>
                    <a:pt x="40" y="40"/>
                    <a:pt x="43" y="40"/>
                  </a:cubicBezTo>
                  <a:cubicBezTo>
                    <a:pt x="45" y="40"/>
                    <a:pt x="47" y="43"/>
                    <a:pt x="47" y="46"/>
                  </a:cubicBezTo>
                  <a:lnTo>
                    <a:pt x="47" y="53"/>
                  </a:lnTo>
                  <a:close/>
                  <a:moveTo>
                    <a:pt x="139" y="56"/>
                  </a:moveTo>
                  <a:cubicBezTo>
                    <a:pt x="117" y="78"/>
                    <a:pt x="117" y="78"/>
                    <a:pt x="117" y="7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0" y="53"/>
                    <a:pt x="88" y="49"/>
                    <a:pt x="88" y="44"/>
                  </a:cubicBezTo>
                  <a:cubicBezTo>
                    <a:pt x="88" y="35"/>
                    <a:pt x="95" y="28"/>
                    <a:pt x="104" y="28"/>
                  </a:cubicBezTo>
                  <a:cubicBezTo>
                    <a:pt x="109" y="28"/>
                    <a:pt x="113" y="30"/>
                    <a:pt x="116" y="33"/>
                  </a:cubicBezTo>
                  <a:cubicBezTo>
                    <a:pt x="119" y="30"/>
                    <a:pt x="123" y="28"/>
                    <a:pt x="128" y="28"/>
                  </a:cubicBezTo>
                  <a:cubicBezTo>
                    <a:pt x="137" y="28"/>
                    <a:pt x="144" y="35"/>
                    <a:pt x="144" y="44"/>
                  </a:cubicBezTo>
                  <a:cubicBezTo>
                    <a:pt x="144" y="49"/>
                    <a:pt x="142" y="53"/>
                    <a:pt x="139" y="56"/>
                  </a:cubicBezTo>
                  <a:close/>
                  <a:moveTo>
                    <a:pt x="139" y="56"/>
                  </a:moveTo>
                  <a:cubicBezTo>
                    <a:pt x="139" y="56"/>
                    <a:pt x="139" y="56"/>
                    <a:pt x="139" y="5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1EF1BA-38ED-8FFE-D2A0-042CA800AEBF}"/>
              </a:ext>
            </a:extLst>
          </p:cNvPr>
          <p:cNvGrpSpPr/>
          <p:nvPr/>
        </p:nvGrpSpPr>
        <p:grpSpPr>
          <a:xfrm>
            <a:off x="2427514" y="1791948"/>
            <a:ext cx="523524" cy="682526"/>
            <a:chOff x="5135563" y="1020763"/>
            <a:chExt cx="873125" cy="1138237"/>
          </a:xfrm>
          <a:solidFill>
            <a:schemeClr val="accent3"/>
          </a:solidFill>
        </p:grpSpPr>
        <p:sp>
          <p:nvSpPr>
            <p:cNvPr id="22" name="Freeform 64">
              <a:extLst>
                <a:ext uri="{FF2B5EF4-FFF2-40B4-BE49-F238E27FC236}">
                  <a16:creationId xmlns:a16="http://schemas.microsoft.com/office/drawing/2014/main" id="{EE27B7A6-E2C4-132B-B480-6C2FC70867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5563" y="1439863"/>
              <a:ext cx="534988" cy="557213"/>
            </a:xfrm>
            <a:custGeom>
              <a:avLst/>
              <a:gdLst/>
              <a:ahLst/>
              <a:cxnLst>
                <a:cxn ang="0">
                  <a:pos x="167" y="164"/>
                </a:cxn>
                <a:cxn ang="0">
                  <a:pos x="145" y="138"/>
                </a:cxn>
                <a:cxn ang="0">
                  <a:pos x="145" y="138"/>
                </a:cxn>
                <a:cxn ang="0">
                  <a:pos x="140" y="125"/>
                </a:cxn>
                <a:cxn ang="0">
                  <a:pos x="145" y="118"/>
                </a:cxn>
                <a:cxn ang="0">
                  <a:pos x="185" y="3"/>
                </a:cxn>
                <a:cxn ang="0">
                  <a:pos x="176" y="0"/>
                </a:cxn>
                <a:cxn ang="0">
                  <a:pos x="157" y="19"/>
                </a:cxn>
                <a:cxn ang="0">
                  <a:pos x="138" y="0"/>
                </a:cxn>
                <a:cxn ang="0">
                  <a:pos x="138" y="0"/>
                </a:cxn>
                <a:cxn ang="0">
                  <a:pos x="88" y="26"/>
                </a:cxn>
                <a:cxn ang="0">
                  <a:pos x="59" y="50"/>
                </a:cxn>
                <a:cxn ang="0">
                  <a:pos x="4" y="142"/>
                </a:cxn>
                <a:cxn ang="0">
                  <a:pos x="7" y="176"/>
                </a:cxn>
                <a:cxn ang="0">
                  <a:pos x="75" y="192"/>
                </a:cxn>
                <a:cxn ang="0">
                  <a:pos x="140" y="192"/>
                </a:cxn>
                <a:cxn ang="0">
                  <a:pos x="167" y="164"/>
                </a:cxn>
                <a:cxn ang="0">
                  <a:pos x="107" y="183"/>
                </a:cxn>
                <a:cxn ang="0">
                  <a:pos x="85" y="184"/>
                </a:cxn>
                <a:cxn ang="0">
                  <a:pos x="77" y="184"/>
                </a:cxn>
                <a:cxn ang="0">
                  <a:pos x="75" y="184"/>
                </a:cxn>
                <a:cxn ang="0">
                  <a:pos x="75" y="184"/>
                </a:cxn>
                <a:cxn ang="0">
                  <a:pos x="13" y="171"/>
                </a:cxn>
                <a:cxn ang="0">
                  <a:pos x="12" y="144"/>
                </a:cxn>
                <a:cxn ang="0">
                  <a:pos x="65" y="55"/>
                </a:cxn>
                <a:cxn ang="0">
                  <a:pos x="93" y="32"/>
                </a:cxn>
                <a:cxn ang="0">
                  <a:pos x="94" y="31"/>
                </a:cxn>
                <a:cxn ang="0">
                  <a:pos x="137" y="140"/>
                </a:cxn>
                <a:cxn ang="0">
                  <a:pos x="143" y="146"/>
                </a:cxn>
                <a:cxn ang="0">
                  <a:pos x="159" y="164"/>
                </a:cxn>
                <a:cxn ang="0">
                  <a:pos x="140" y="183"/>
                </a:cxn>
                <a:cxn ang="0">
                  <a:pos x="107" y="183"/>
                </a:cxn>
                <a:cxn ang="0">
                  <a:pos x="107" y="183"/>
                </a:cxn>
                <a:cxn ang="0">
                  <a:pos x="107" y="183"/>
                </a:cxn>
              </a:cxnLst>
              <a:rect l="0" t="0" r="r" b="b"/>
              <a:pathLst>
                <a:path w="185" h="192">
                  <a:moveTo>
                    <a:pt x="167" y="164"/>
                  </a:moveTo>
                  <a:cubicBezTo>
                    <a:pt x="167" y="151"/>
                    <a:pt x="158" y="140"/>
                    <a:pt x="145" y="138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5" y="118"/>
                    <a:pt x="145" y="118"/>
                    <a:pt x="145" y="118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2" y="2"/>
                    <a:pt x="179" y="1"/>
                    <a:pt x="176" y="0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16" y="6"/>
                    <a:pt x="88" y="26"/>
                    <a:pt x="88" y="26"/>
                  </a:cubicBezTo>
                  <a:cubicBezTo>
                    <a:pt x="78" y="33"/>
                    <a:pt x="68" y="41"/>
                    <a:pt x="59" y="50"/>
                  </a:cubicBezTo>
                  <a:cubicBezTo>
                    <a:pt x="34" y="75"/>
                    <a:pt x="16" y="104"/>
                    <a:pt x="4" y="142"/>
                  </a:cubicBezTo>
                  <a:cubicBezTo>
                    <a:pt x="1" y="152"/>
                    <a:pt x="0" y="167"/>
                    <a:pt x="7" y="176"/>
                  </a:cubicBezTo>
                  <a:cubicBezTo>
                    <a:pt x="15" y="186"/>
                    <a:pt x="20" y="192"/>
                    <a:pt x="75" y="192"/>
                  </a:cubicBezTo>
                  <a:cubicBezTo>
                    <a:pt x="75" y="192"/>
                    <a:pt x="140" y="192"/>
                    <a:pt x="140" y="192"/>
                  </a:cubicBezTo>
                  <a:cubicBezTo>
                    <a:pt x="155" y="191"/>
                    <a:pt x="167" y="179"/>
                    <a:pt x="167" y="164"/>
                  </a:cubicBezTo>
                  <a:close/>
                  <a:moveTo>
                    <a:pt x="107" y="183"/>
                  </a:moveTo>
                  <a:cubicBezTo>
                    <a:pt x="99" y="183"/>
                    <a:pt x="91" y="184"/>
                    <a:pt x="85" y="184"/>
                  </a:cubicBezTo>
                  <a:cubicBezTo>
                    <a:pt x="82" y="184"/>
                    <a:pt x="79" y="184"/>
                    <a:pt x="77" y="184"/>
                  </a:cubicBezTo>
                  <a:cubicBezTo>
                    <a:pt x="77" y="184"/>
                    <a:pt x="76" y="184"/>
                    <a:pt x="75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24" y="184"/>
                    <a:pt x="20" y="179"/>
                    <a:pt x="13" y="171"/>
                  </a:cubicBezTo>
                  <a:cubicBezTo>
                    <a:pt x="9" y="165"/>
                    <a:pt x="9" y="153"/>
                    <a:pt x="12" y="144"/>
                  </a:cubicBezTo>
                  <a:cubicBezTo>
                    <a:pt x="23" y="109"/>
                    <a:pt x="40" y="81"/>
                    <a:pt x="65" y="55"/>
                  </a:cubicBezTo>
                  <a:cubicBezTo>
                    <a:pt x="73" y="48"/>
                    <a:pt x="82" y="40"/>
                    <a:pt x="93" y="32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3"/>
                    <a:pt x="140" y="145"/>
                    <a:pt x="143" y="146"/>
                  </a:cubicBezTo>
                  <a:cubicBezTo>
                    <a:pt x="153" y="147"/>
                    <a:pt x="159" y="155"/>
                    <a:pt x="159" y="164"/>
                  </a:cubicBezTo>
                  <a:cubicBezTo>
                    <a:pt x="159" y="175"/>
                    <a:pt x="151" y="183"/>
                    <a:pt x="140" y="183"/>
                  </a:cubicBezTo>
                  <a:cubicBezTo>
                    <a:pt x="140" y="183"/>
                    <a:pt x="124" y="183"/>
                    <a:pt x="107" y="183"/>
                  </a:cubicBezTo>
                  <a:close/>
                  <a:moveTo>
                    <a:pt x="107" y="183"/>
                  </a:moveTo>
                  <a:cubicBezTo>
                    <a:pt x="107" y="183"/>
                    <a:pt x="107" y="183"/>
                    <a:pt x="107" y="18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65">
              <a:extLst>
                <a:ext uri="{FF2B5EF4-FFF2-40B4-BE49-F238E27FC236}">
                  <a16:creationId xmlns:a16="http://schemas.microsoft.com/office/drawing/2014/main" id="{D91EBE53-1C62-6028-A07A-7CEF8BB192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0988" y="1457325"/>
              <a:ext cx="647700" cy="701675"/>
            </a:xfrm>
            <a:custGeom>
              <a:avLst/>
              <a:gdLst/>
              <a:ahLst/>
              <a:cxnLst>
                <a:cxn ang="0">
                  <a:pos x="177" y="54"/>
                </a:cxn>
                <a:cxn ang="0">
                  <a:pos x="115" y="0"/>
                </a:cxn>
                <a:cxn ang="0">
                  <a:pos x="93" y="141"/>
                </a:cxn>
                <a:cxn ang="0">
                  <a:pos x="96" y="158"/>
                </a:cxn>
                <a:cxn ang="0">
                  <a:pos x="62" y="193"/>
                </a:cxn>
                <a:cxn ang="0">
                  <a:pos x="0" y="193"/>
                </a:cxn>
                <a:cxn ang="0">
                  <a:pos x="0" y="230"/>
                </a:cxn>
                <a:cxn ang="0">
                  <a:pos x="1" y="242"/>
                </a:cxn>
                <a:cxn ang="0">
                  <a:pos x="156" y="242"/>
                </a:cxn>
                <a:cxn ang="0">
                  <a:pos x="157" y="230"/>
                </a:cxn>
                <a:cxn ang="0">
                  <a:pos x="157" y="134"/>
                </a:cxn>
                <a:cxn ang="0">
                  <a:pos x="170" y="236"/>
                </a:cxn>
                <a:cxn ang="0">
                  <a:pos x="170" y="242"/>
                </a:cxn>
                <a:cxn ang="0">
                  <a:pos x="224" y="242"/>
                </a:cxn>
                <a:cxn ang="0">
                  <a:pos x="224" y="236"/>
                </a:cxn>
                <a:cxn ang="0">
                  <a:pos x="177" y="54"/>
                </a:cxn>
                <a:cxn ang="0">
                  <a:pos x="177" y="54"/>
                </a:cxn>
                <a:cxn ang="0">
                  <a:pos x="177" y="54"/>
                </a:cxn>
              </a:cxnLst>
              <a:rect l="0" t="0" r="r" b="b"/>
              <a:pathLst>
                <a:path w="224" h="242">
                  <a:moveTo>
                    <a:pt x="177" y="54"/>
                  </a:moveTo>
                  <a:cubicBezTo>
                    <a:pt x="164" y="37"/>
                    <a:pt x="144" y="15"/>
                    <a:pt x="115" y="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3" y="141"/>
                    <a:pt x="96" y="152"/>
                    <a:pt x="96" y="158"/>
                  </a:cubicBezTo>
                  <a:cubicBezTo>
                    <a:pt x="96" y="177"/>
                    <a:pt x="81" y="193"/>
                    <a:pt x="6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4"/>
                    <a:pt x="0" y="238"/>
                    <a:pt x="1" y="242"/>
                  </a:cubicBezTo>
                  <a:cubicBezTo>
                    <a:pt x="156" y="242"/>
                    <a:pt x="156" y="242"/>
                    <a:pt x="156" y="242"/>
                  </a:cubicBezTo>
                  <a:cubicBezTo>
                    <a:pt x="157" y="238"/>
                    <a:pt x="157" y="234"/>
                    <a:pt x="157" y="230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64" y="157"/>
                    <a:pt x="170" y="190"/>
                    <a:pt x="170" y="236"/>
                  </a:cubicBezTo>
                  <a:cubicBezTo>
                    <a:pt x="170" y="238"/>
                    <a:pt x="170" y="240"/>
                    <a:pt x="170" y="242"/>
                  </a:cubicBezTo>
                  <a:cubicBezTo>
                    <a:pt x="224" y="242"/>
                    <a:pt x="224" y="242"/>
                    <a:pt x="224" y="242"/>
                  </a:cubicBezTo>
                  <a:cubicBezTo>
                    <a:pt x="224" y="240"/>
                    <a:pt x="224" y="238"/>
                    <a:pt x="224" y="236"/>
                  </a:cubicBezTo>
                  <a:cubicBezTo>
                    <a:pt x="224" y="131"/>
                    <a:pt x="197" y="79"/>
                    <a:pt x="177" y="54"/>
                  </a:cubicBezTo>
                  <a:close/>
                  <a:moveTo>
                    <a:pt x="177" y="54"/>
                  </a:moveTo>
                  <a:cubicBezTo>
                    <a:pt x="177" y="54"/>
                    <a:pt x="177" y="54"/>
                    <a:pt x="177" y="5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66">
              <a:extLst>
                <a:ext uri="{FF2B5EF4-FFF2-40B4-BE49-F238E27FC236}">
                  <a16:creationId xmlns:a16="http://schemas.microsoft.com/office/drawing/2014/main" id="{1DBB1CB8-A6B6-385F-99E6-4C44A5C86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1625" y="1020763"/>
              <a:ext cx="414338" cy="414338"/>
            </a:xfrm>
            <a:custGeom>
              <a:avLst/>
              <a:gdLst/>
              <a:ahLst/>
              <a:cxnLst>
                <a:cxn ang="0">
                  <a:pos x="143" y="71"/>
                </a:cxn>
                <a:cxn ang="0">
                  <a:pos x="72" y="143"/>
                </a:cxn>
                <a:cxn ang="0">
                  <a:pos x="0" y="71"/>
                </a:cxn>
                <a:cxn ang="0">
                  <a:pos x="72" y="0"/>
                </a:cxn>
                <a:cxn ang="0">
                  <a:pos x="143" y="71"/>
                </a:cxn>
                <a:cxn ang="0">
                  <a:pos x="143" y="71"/>
                </a:cxn>
                <a:cxn ang="0">
                  <a:pos x="143" y="71"/>
                </a:cxn>
              </a:cxnLst>
              <a:rect l="0" t="0" r="r" b="b"/>
              <a:pathLst>
                <a:path w="143" h="143">
                  <a:moveTo>
                    <a:pt x="143" y="71"/>
                  </a:moveTo>
                  <a:cubicBezTo>
                    <a:pt x="143" y="111"/>
                    <a:pt x="111" y="143"/>
                    <a:pt x="72" y="143"/>
                  </a:cubicBez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1" y="0"/>
                    <a:pt x="143" y="32"/>
                    <a:pt x="143" y="71"/>
                  </a:cubicBezTo>
                  <a:close/>
                  <a:moveTo>
                    <a:pt x="143" y="71"/>
                  </a:moveTo>
                  <a:cubicBezTo>
                    <a:pt x="143" y="71"/>
                    <a:pt x="143" y="71"/>
                    <a:pt x="143" y="7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FC41E2-696E-6287-700F-BAD1A1F74AB1}"/>
              </a:ext>
            </a:extLst>
          </p:cNvPr>
          <p:cNvGrpSpPr/>
          <p:nvPr/>
        </p:nvGrpSpPr>
        <p:grpSpPr>
          <a:xfrm>
            <a:off x="3195795" y="1795702"/>
            <a:ext cx="545411" cy="675026"/>
            <a:chOff x="1685925" y="982663"/>
            <a:chExt cx="735013" cy="909638"/>
          </a:xfrm>
          <a:solidFill>
            <a:schemeClr val="accent4"/>
          </a:solidFill>
        </p:grpSpPr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74CB3FAF-1640-68B1-075E-69115592D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1417638"/>
              <a:ext cx="277813" cy="234950"/>
            </a:xfrm>
            <a:custGeom>
              <a:avLst/>
              <a:gdLst/>
              <a:ahLst/>
              <a:cxnLst>
                <a:cxn ang="0">
                  <a:pos x="10" y="33"/>
                </a:cxn>
                <a:cxn ang="0">
                  <a:pos x="11" y="33"/>
                </a:cxn>
                <a:cxn ang="0">
                  <a:pos x="11" y="57"/>
                </a:cxn>
                <a:cxn ang="0">
                  <a:pos x="32" y="57"/>
                </a:cxn>
                <a:cxn ang="0">
                  <a:pos x="94" y="81"/>
                </a:cxn>
                <a:cxn ang="0">
                  <a:pos x="94" y="74"/>
                </a:cxn>
                <a:cxn ang="0">
                  <a:pos x="49" y="57"/>
                </a:cxn>
                <a:cxn ang="0">
                  <a:pos x="94" y="57"/>
                </a:cxn>
                <a:cxn ang="0">
                  <a:pos x="94" y="50"/>
                </a:cxn>
                <a:cxn ang="0">
                  <a:pos x="18" y="50"/>
                </a:cxn>
                <a:cxn ang="0">
                  <a:pos x="18" y="33"/>
                </a:cxn>
                <a:cxn ang="0">
                  <a:pos x="96" y="33"/>
                </a:cxn>
                <a:cxn ang="0">
                  <a:pos x="96" y="18"/>
                </a:cxn>
                <a:cxn ang="0">
                  <a:pos x="89" y="19"/>
                </a:cxn>
                <a:cxn ang="0">
                  <a:pos x="87" y="19"/>
                </a:cxn>
                <a:cxn ang="0">
                  <a:pos x="67" y="2"/>
                </a:cxn>
                <a:cxn ang="0">
                  <a:pos x="67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23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0" y="33"/>
                </a:cxn>
              </a:cxnLst>
              <a:rect l="0" t="0" r="r" b="b"/>
              <a:pathLst>
                <a:path w="96" h="81">
                  <a:moveTo>
                    <a:pt x="10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4" y="19"/>
                    <a:pt x="90" y="19"/>
                    <a:pt x="89" y="19"/>
                  </a:cubicBezTo>
                  <a:cubicBezTo>
                    <a:pt x="88" y="19"/>
                    <a:pt x="87" y="19"/>
                    <a:pt x="87" y="19"/>
                  </a:cubicBezTo>
                  <a:cubicBezTo>
                    <a:pt x="70" y="19"/>
                    <a:pt x="68" y="12"/>
                    <a:pt x="67" y="2"/>
                  </a:cubicBezTo>
                  <a:cubicBezTo>
                    <a:pt x="67" y="1"/>
                    <a:pt x="67" y="0"/>
                    <a:pt x="6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5" y="33"/>
                    <a:pt x="10" y="33"/>
                  </a:cubicBezTo>
                  <a:close/>
                  <a:moveTo>
                    <a:pt x="10" y="33"/>
                  </a:moveTo>
                  <a:cubicBezTo>
                    <a:pt x="10" y="33"/>
                    <a:pt x="10" y="33"/>
                    <a:pt x="10" y="3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55B1C105-9E67-7D24-9FE6-34D771F9B7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0588" y="1417638"/>
              <a:ext cx="260350" cy="2286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27" y="0"/>
                </a:cxn>
                <a:cxn ang="0">
                  <a:pos x="27" y="1"/>
                </a:cxn>
                <a:cxn ang="0">
                  <a:pos x="7" y="18"/>
                </a:cxn>
                <a:cxn ang="0">
                  <a:pos x="0" y="17"/>
                </a:cxn>
                <a:cxn ang="0">
                  <a:pos x="0" y="33"/>
                </a:cxn>
                <a:cxn ang="0">
                  <a:pos x="72" y="33"/>
                </a:cxn>
                <a:cxn ang="0">
                  <a:pos x="72" y="50"/>
                </a:cxn>
                <a:cxn ang="0">
                  <a:pos x="1" y="50"/>
                </a:cxn>
                <a:cxn ang="0">
                  <a:pos x="1" y="57"/>
                </a:cxn>
                <a:cxn ang="0">
                  <a:pos x="41" y="57"/>
                </a:cxn>
                <a:cxn ang="0">
                  <a:pos x="1" y="72"/>
                </a:cxn>
                <a:cxn ang="0">
                  <a:pos x="1" y="79"/>
                </a:cxn>
                <a:cxn ang="0">
                  <a:pos x="58" y="57"/>
                </a:cxn>
                <a:cxn ang="0">
                  <a:pos x="79" y="57"/>
                </a:cxn>
                <a:cxn ang="0">
                  <a:pos x="79" y="33"/>
                </a:cxn>
                <a:cxn ang="0">
                  <a:pos x="80" y="33"/>
                </a:cxn>
                <a:cxn ang="0">
                  <a:pos x="90" y="23"/>
                </a:cxn>
                <a:cxn ang="0">
                  <a:pos x="90" y="10"/>
                </a:cxn>
                <a:cxn ang="0">
                  <a:pos x="80" y="0"/>
                </a:cxn>
                <a:cxn ang="0">
                  <a:pos x="80" y="0"/>
                </a:cxn>
                <a:cxn ang="0">
                  <a:pos x="80" y="0"/>
                </a:cxn>
              </a:cxnLst>
              <a:rect l="0" t="0" r="r" b="b"/>
              <a:pathLst>
                <a:path w="90" h="79">
                  <a:moveTo>
                    <a:pt x="8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6" y="11"/>
                    <a:pt x="22" y="20"/>
                    <a:pt x="7" y="18"/>
                  </a:cubicBezTo>
                  <a:cubicBezTo>
                    <a:pt x="5" y="18"/>
                    <a:pt x="1" y="18"/>
                    <a:pt x="0" y="1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5" y="33"/>
                    <a:pt x="90" y="28"/>
                    <a:pt x="90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4"/>
                    <a:pt x="85" y="0"/>
                    <a:pt x="80" y="0"/>
                  </a:cubicBezTo>
                  <a:close/>
                  <a:moveTo>
                    <a:pt x="80" y="0"/>
                  </a:move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222FF11E-26D8-40F0-A31E-563BC2F7A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1706563"/>
              <a:ext cx="722313" cy="185738"/>
            </a:xfrm>
            <a:custGeom>
              <a:avLst/>
              <a:gdLst/>
              <a:ahLst/>
              <a:cxnLst>
                <a:cxn ang="0">
                  <a:pos x="245" y="44"/>
                </a:cxn>
                <a:cxn ang="0">
                  <a:pos x="245" y="40"/>
                </a:cxn>
                <a:cxn ang="0">
                  <a:pos x="250" y="40"/>
                </a:cxn>
                <a:cxn ang="0">
                  <a:pos x="250" y="33"/>
                </a:cxn>
                <a:cxn ang="0">
                  <a:pos x="244" y="33"/>
                </a:cxn>
                <a:cxn ang="0">
                  <a:pos x="163" y="1"/>
                </a:cxn>
                <a:cxn ang="0">
                  <a:pos x="159" y="7"/>
                </a:cxn>
                <a:cxn ang="0">
                  <a:pos x="227" y="33"/>
                </a:cxn>
                <a:cxn ang="0">
                  <a:pos x="27" y="33"/>
                </a:cxn>
                <a:cxn ang="0">
                  <a:pos x="99" y="5"/>
                </a:cxn>
                <a:cxn ang="0">
                  <a:pos x="96" y="0"/>
                </a:cxn>
                <a:cxn ang="0">
                  <a:pos x="10" y="33"/>
                </a:cxn>
                <a:cxn ang="0">
                  <a:pos x="4" y="33"/>
                </a:cxn>
                <a:cxn ang="0">
                  <a:pos x="4" y="40"/>
                </a:cxn>
                <a:cxn ang="0">
                  <a:pos x="6" y="40"/>
                </a:cxn>
                <a:cxn ang="0">
                  <a:pos x="6" y="44"/>
                </a:cxn>
                <a:cxn ang="0">
                  <a:pos x="0" y="53"/>
                </a:cxn>
                <a:cxn ang="0">
                  <a:pos x="11" y="64"/>
                </a:cxn>
                <a:cxn ang="0">
                  <a:pos x="22" y="53"/>
                </a:cxn>
                <a:cxn ang="0">
                  <a:pos x="16" y="44"/>
                </a:cxn>
                <a:cxn ang="0">
                  <a:pos x="16" y="40"/>
                </a:cxn>
                <a:cxn ang="0">
                  <a:pos x="234" y="40"/>
                </a:cxn>
                <a:cxn ang="0">
                  <a:pos x="234" y="44"/>
                </a:cxn>
                <a:cxn ang="0">
                  <a:pos x="229" y="53"/>
                </a:cxn>
                <a:cxn ang="0">
                  <a:pos x="240" y="64"/>
                </a:cxn>
                <a:cxn ang="0">
                  <a:pos x="250" y="53"/>
                </a:cxn>
                <a:cxn ang="0">
                  <a:pos x="245" y="44"/>
                </a:cxn>
                <a:cxn ang="0">
                  <a:pos x="245" y="44"/>
                </a:cxn>
                <a:cxn ang="0">
                  <a:pos x="245" y="44"/>
                </a:cxn>
              </a:cxnLst>
              <a:rect l="0" t="0" r="r" b="b"/>
              <a:pathLst>
                <a:path w="250" h="64">
                  <a:moveTo>
                    <a:pt x="245" y="44"/>
                  </a:moveTo>
                  <a:cubicBezTo>
                    <a:pt x="245" y="40"/>
                    <a:pt x="245" y="40"/>
                    <a:pt x="245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3"/>
                    <a:pt x="250" y="33"/>
                    <a:pt x="250" y="33"/>
                  </a:cubicBezTo>
                  <a:cubicBezTo>
                    <a:pt x="244" y="33"/>
                    <a:pt x="244" y="33"/>
                    <a:pt x="244" y="33"/>
                  </a:cubicBezTo>
                  <a:cubicBezTo>
                    <a:pt x="163" y="1"/>
                    <a:pt x="163" y="1"/>
                    <a:pt x="163" y="1"/>
                  </a:cubicBezTo>
                  <a:cubicBezTo>
                    <a:pt x="162" y="3"/>
                    <a:pt x="160" y="5"/>
                    <a:pt x="159" y="7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3"/>
                    <a:pt x="96" y="2"/>
                    <a:pt x="96" y="0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2" y="46"/>
                    <a:pt x="0" y="49"/>
                    <a:pt x="0" y="53"/>
                  </a:cubicBezTo>
                  <a:cubicBezTo>
                    <a:pt x="0" y="59"/>
                    <a:pt x="5" y="64"/>
                    <a:pt x="11" y="64"/>
                  </a:cubicBezTo>
                  <a:cubicBezTo>
                    <a:pt x="17" y="64"/>
                    <a:pt x="22" y="59"/>
                    <a:pt x="22" y="53"/>
                  </a:cubicBezTo>
                  <a:cubicBezTo>
                    <a:pt x="22" y="49"/>
                    <a:pt x="19" y="46"/>
                    <a:pt x="16" y="44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234" y="40"/>
                    <a:pt x="234" y="40"/>
                    <a:pt x="234" y="40"/>
                  </a:cubicBezTo>
                  <a:cubicBezTo>
                    <a:pt x="234" y="44"/>
                    <a:pt x="234" y="44"/>
                    <a:pt x="234" y="44"/>
                  </a:cubicBezTo>
                  <a:cubicBezTo>
                    <a:pt x="231" y="46"/>
                    <a:pt x="229" y="49"/>
                    <a:pt x="229" y="53"/>
                  </a:cubicBezTo>
                  <a:cubicBezTo>
                    <a:pt x="229" y="59"/>
                    <a:pt x="233" y="64"/>
                    <a:pt x="240" y="64"/>
                  </a:cubicBezTo>
                  <a:cubicBezTo>
                    <a:pt x="246" y="64"/>
                    <a:pt x="250" y="59"/>
                    <a:pt x="250" y="53"/>
                  </a:cubicBezTo>
                  <a:cubicBezTo>
                    <a:pt x="250" y="49"/>
                    <a:pt x="248" y="46"/>
                    <a:pt x="245" y="44"/>
                  </a:cubicBezTo>
                  <a:close/>
                  <a:moveTo>
                    <a:pt x="245" y="44"/>
                  </a:moveTo>
                  <a:cubicBezTo>
                    <a:pt x="245" y="44"/>
                    <a:pt x="245" y="44"/>
                    <a:pt x="245" y="4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9D3C7211-25CD-4E92-F618-EA2EEE55A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163" y="1420813"/>
              <a:ext cx="80963" cy="30638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0" y="92"/>
                </a:cxn>
                <a:cxn ang="0">
                  <a:pos x="14" y="106"/>
                </a:cxn>
                <a:cxn ang="0">
                  <a:pos x="28" y="92"/>
                </a:cxn>
                <a:cxn ang="0">
                  <a:pos x="28" y="1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06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0"/>
                    <a:pt x="6" y="106"/>
                    <a:pt x="14" y="106"/>
                  </a:cubicBezTo>
                  <a:cubicBezTo>
                    <a:pt x="21" y="106"/>
                    <a:pt x="28" y="100"/>
                    <a:pt x="28" y="92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5A23C659-6F0D-3730-EB34-649B43EA3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8025" y="1420813"/>
              <a:ext cx="77788" cy="30638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4"/>
                </a:cxn>
                <a:cxn ang="0">
                  <a:pos x="0" y="92"/>
                </a:cxn>
                <a:cxn ang="0">
                  <a:pos x="13" y="106"/>
                </a:cxn>
                <a:cxn ang="0">
                  <a:pos x="27" y="92"/>
                </a:cxn>
                <a:cxn ang="0">
                  <a:pos x="27" y="14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27" h="106">
                  <a:moveTo>
                    <a:pt x="13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0"/>
                    <a:pt x="6" y="106"/>
                    <a:pt x="13" y="106"/>
                  </a:cubicBezTo>
                  <a:cubicBezTo>
                    <a:pt x="21" y="106"/>
                    <a:pt x="27" y="100"/>
                    <a:pt x="27" y="92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6"/>
                    <a:pt x="21" y="0"/>
                    <a:pt x="13" y="0"/>
                  </a:cubicBezTo>
                  <a:close/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92440788-11C5-12A5-8A55-E8BCD6AC5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1675" y="982663"/>
              <a:ext cx="174625" cy="174625"/>
            </a:xfrm>
            <a:custGeom>
              <a:avLst/>
              <a:gdLst/>
              <a:ahLst/>
              <a:cxnLst>
                <a:cxn ang="0">
                  <a:pos x="60" y="30"/>
                </a:cxn>
                <a:cxn ang="0">
                  <a:pos x="30" y="60"/>
                </a:cxn>
                <a:cxn ang="0">
                  <a:pos x="0" y="30"/>
                </a:cxn>
                <a:cxn ang="0">
                  <a:pos x="30" y="0"/>
                </a:cxn>
                <a:cxn ang="0">
                  <a:pos x="60" y="30"/>
                </a:cxn>
                <a:cxn ang="0">
                  <a:pos x="60" y="30"/>
                </a:cxn>
                <a:cxn ang="0">
                  <a:pos x="60" y="30"/>
                </a:cxn>
              </a:cxnLst>
              <a:rect l="0" t="0" r="r" b="b"/>
              <a:pathLst>
                <a:path w="60" h="60">
                  <a:moveTo>
                    <a:pt x="60" y="30"/>
                  </a:moveTo>
                  <a:cubicBezTo>
                    <a:pt x="60" y="46"/>
                    <a:pt x="47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lose/>
                  <a:moveTo>
                    <a:pt x="60" y="30"/>
                  </a:moveTo>
                  <a:cubicBezTo>
                    <a:pt x="60" y="30"/>
                    <a:pt x="60" y="30"/>
                    <a:pt x="60" y="3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E5199E65-2FBC-D511-6D16-5879433A2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0" y="1162050"/>
              <a:ext cx="365125" cy="298450"/>
            </a:xfrm>
            <a:custGeom>
              <a:avLst/>
              <a:gdLst/>
              <a:ahLst/>
              <a:cxnLst>
                <a:cxn ang="0">
                  <a:pos x="19" y="103"/>
                </a:cxn>
                <a:cxn ang="0">
                  <a:pos x="20" y="102"/>
                </a:cxn>
                <a:cxn ang="0">
                  <a:pos x="31" y="90"/>
                </a:cxn>
                <a:cxn ang="0">
                  <a:pos x="33" y="51"/>
                </a:cxn>
                <a:cxn ang="0">
                  <a:pos x="33" y="92"/>
                </a:cxn>
                <a:cxn ang="0">
                  <a:pos x="34" y="94"/>
                </a:cxn>
                <a:cxn ang="0">
                  <a:pos x="50" y="84"/>
                </a:cxn>
                <a:cxn ang="0">
                  <a:pos x="62" y="89"/>
                </a:cxn>
                <a:cxn ang="0">
                  <a:pos x="64" y="92"/>
                </a:cxn>
                <a:cxn ang="0">
                  <a:pos x="79" y="84"/>
                </a:cxn>
                <a:cxn ang="0">
                  <a:pos x="95" y="93"/>
                </a:cxn>
                <a:cxn ang="0">
                  <a:pos x="95" y="92"/>
                </a:cxn>
                <a:cxn ang="0">
                  <a:pos x="95" y="50"/>
                </a:cxn>
                <a:cxn ang="0">
                  <a:pos x="98" y="89"/>
                </a:cxn>
                <a:cxn ang="0">
                  <a:pos x="108" y="101"/>
                </a:cxn>
                <a:cxn ang="0">
                  <a:pos x="109" y="101"/>
                </a:cxn>
                <a:cxn ang="0">
                  <a:pos x="121" y="91"/>
                </a:cxn>
                <a:cxn ang="0">
                  <a:pos x="71" y="0"/>
                </a:cxn>
                <a:cxn ang="0">
                  <a:pos x="64" y="8"/>
                </a:cxn>
                <a:cxn ang="0">
                  <a:pos x="57" y="0"/>
                </a:cxn>
                <a:cxn ang="0">
                  <a:pos x="57" y="0"/>
                </a:cxn>
                <a:cxn ang="0">
                  <a:pos x="8" y="92"/>
                </a:cxn>
                <a:cxn ang="0">
                  <a:pos x="19" y="103"/>
                </a:cxn>
                <a:cxn ang="0">
                  <a:pos x="19" y="103"/>
                </a:cxn>
                <a:cxn ang="0">
                  <a:pos x="19" y="103"/>
                </a:cxn>
              </a:cxnLst>
              <a:rect l="0" t="0" r="r" b="b"/>
              <a:pathLst>
                <a:path w="126" h="103">
                  <a:moveTo>
                    <a:pt x="19" y="103"/>
                  </a:moveTo>
                  <a:cubicBezTo>
                    <a:pt x="20" y="103"/>
                    <a:pt x="20" y="102"/>
                    <a:pt x="20" y="102"/>
                  </a:cubicBezTo>
                  <a:cubicBezTo>
                    <a:pt x="27" y="102"/>
                    <a:pt x="31" y="96"/>
                    <a:pt x="31" y="90"/>
                  </a:cubicBezTo>
                  <a:cubicBezTo>
                    <a:pt x="29" y="72"/>
                    <a:pt x="30" y="60"/>
                    <a:pt x="33" y="51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3" y="93"/>
                    <a:pt x="34" y="94"/>
                    <a:pt x="34" y="94"/>
                  </a:cubicBezTo>
                  <a:cubicBezTo>
                    <a:pt x="36" y="88"/>
                    <a:pt x="43" y="84"/>
                    <a:pt x="50" y="84"/>
                  </a:cubicBezTo>
                  <a:cubicBezTo>
                    <a:pt x="55" y="84"/>
                    <a:pt x="59" y="86"/>
                    <a:pt x="62" y="89"/>
                  </a:cubicBezTo>
                  <a:cubicBezTo>
                    <a:pt x="63" y="90"/>
                    <a:pt x="64" y="91"/>
                    <a:pt x="64" y="92"/>
                  </a:cubicBezTo>
                  <a:cubicBezTo>
                    <a:pt x="68" y="87"/>
                    <a:pt x="73" y="84"/>
                    <a:pt x="79" y="84"/>
                  </a:cubicBezTo>
                  <a:cubicBezTo>
                    <a:pt x="86" y="84"/>
                    <a:pt x="91" y="88"/>
                    <a:pt x="95" y="93"/>
                  </a:cubicBezTo>
                  <a:cubicBezTo>
                    <a:pt x="95" y="93"/>
                    <a:pt x="95" y="92"/>
                    <a:pt x="95" y="92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8" y="59"/>
                    <a:pt x="99" y="71"/>
                    <a:pt x="98" y="89"/>
                  </a:cubicBezTo>
                  <a:cubicBezTo>
                    <a:pt x="97" y="95"/>
                    <a:pt x="102" y="101"/>
                    <a:pt x="108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5" y="101"/>
                    <a:pt x="120" y="97"/>
                    <a:pt x="121" y="91"/>
                  </a:cubicBezTo>
                  <a:cubicBezTo>
                    <a:pt x="126" y="39"/>
                    <a:pt x="101" y="7"/>
                    <a:pt x="71" y="0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7" y="3"/>
                    <a:pt x="0" y="20"/>
                    <a:pt x="8" y="92"/>
                  </a:cubicBezTo>
                  <a:cubicBezTo>
                    <a:pt x="8" y="98"/>
                    <a:pt x="13" y="103"/>
                    <a:pt x="19" y="103"/>
                  </a:cubicBezTo>
                  <a:close/>
                  <a:moveTo>
                    <a:pt x="19" y="103"/>
                  </a:moveTo>
                  <a:cubicBezTo>
                    <a:pt x="19" y="103"/>
                    <a:pt x="19" y="103"/>
                    <a:pt x="19" y="10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5148AB-95BA-2831-8E04-57725AD72112}"/>
              </a:ext>
            </a:extLst>
          </p:cNvPr>
          <p:cNvGrpSpPr/>
          <p:nvPr/>
        </p:nvGrpSpPr>
        <p:grpSpPr>
          <a:xfrm>
            <a:off x="621452" y="1757360"/>
            <a:ext cx="735785" cy="751708"/>
            <a:chOff x="-9525" y="3198813"/>
            <a:chExt cx="882650" cy="901700"/>
          </a:xfrm>
          <a:solidFill>
            <a:schemeClr val="accent1"/>
          </a:solidFill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7662101F-0F47-B664-4D7E-F47D2FF87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238" y="3581400"/>
              <a:ext cx="254000" cy="109538"/>
            </a:xfrm>
            <a:custGeom>
              <a:avLst/>
              <a:gdLst/>
              <a:ahLst/>
              <a:cxnLst>
                <a:cxn ang="0">
                  <a:pos x="73" y="13"/>
                </a:cxn>
                <a:cxn ang="0">
                  <a:pos x="20" y="4"/>
                </a:cxn>
                <a:cxn ang="0">
                  <a:pos x="4" y="4"/>
                </a:cxn>
                <a:cxn ang="0">
                  <a:pos x="4" y="20"/>
                </a:cxn>
                <a:cxn ang="0">
                  <a:pos x="55" y="38"/>
                </a:cxn>
                <a:cxn ang="0">
                  <a:pos x="78" y="36"/>
                </a:cxn>
                <a:cxn ang="0">
                  <a:pos x="86" y="22"/>
                </a:cxn>
                <a:cxn ang="0">
                  <a:pos x="73" y="13"/>
                </a:cxn>
                <a:cxn ang="0">
                  <a:pos x="73" y="13"/>
                </a:cxn>
                <a:cxn ang="0">
                  <a:pos x="73" y="13"/>
                </a:cxn>
              </a:cxnLst>
              <a:rect l="0" t="0" r="r" b="b"/>
              <a:pathLst>
                <a:path w="88" h="38">
                  <a:moveTo>
                    <a:pt x="73" y="13"/>
                  </a:moveTo>
                  <a:cubicBezTo>
                    <a:pt x="38" y="21"/>
                    <a:pt x="21" y="5"/>
                    <a:pt x="20" y="4"/>
                  </a:cubicBezTo>
                  <a:cubicBezTo>
                    <a:pt x="16" y="0"/>
                    <a:pt x="9" y="0"/>
                    <a:pt x="4" y="4"/>
                  </a:cubicBezTo>
                  <a:cubicBezTo>
                    <a:pt x="0" y="8"/>
                    <a:pt x="0" y="15"/>
                    <a:pt x="4" y="20"/>
                  </a:cubicBezTo>
                  <a:cubicBezTo>
                    <a:pt x="5" y="21"/>
                    <a:pt x="22" y="38"/>
                    <a:pt x="55" y="38"/>
                  </a:cubicBezTo>
                  <a:cubicBezTo>
                    <a:pt x="62" y="38"/>
                    <a:pt x="70" y="37"/>
                    <a:pt x="78" y="36"/>
                  </a:cubicBezTo>
                  <a:cubicBezTo>
                    <a:pt x="84" y="34"/>
                    <a:pt x="88" y="28"/>
                    <a:pt x="86" y="22"/>
                  </a:cubicBezTo>
                  <a:cubicBezTo>
                    <a:pt x="85" y="16"/>
                    <a:pt x="79" y="12"/>
                    <a:pt x="73" y="13"/>
                  </a:cubicBezTo>
                  <a:close/>
                  <a:moveTo>
                    <a:pt x="73" y="13"/>
                  </a:moveTo>
                  <a:cubicBezTo>
                    <a:pt x="73" y="13"/>
                    <a:pt x="73" y="13"/>
                    <a:pt x="73" y="1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DE635C1F-55AA-3438-2B28-F7967BF4C7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00" y="3462338"/>
              <a:ext cx="147638" cy="144463"/>
            </a:xfrm>
            <a:custGeom>
              <a:avLst/>
              <a:gdLst/>
              <a:ahLst/>
              <a:cxnLst>
                <a:cxn ang="0">
                  <a:pos x="51" y="25"/>
                </a:cxn>
                <a:cxn ang="0">
                  <a:pos x="25" y="50"/>
                </a:cxn>
                <a:cxn ang="0">
                  <a:pos x="0" y="25"/>
                </a:cxn>
                <a:cxn ang="0">
                  <a:pos x="25" y="0"/>
                </a:cxn>
                <a:cxn ang="0">
                  <a:pos x="51" y="25"/>
                </a:cxn>
                <a:cxn ang="0">
                  <a:pos x="51" y="25"/>
                </a:cxn>
                <a:cxn ang="0">
                  <a:pos x="51" y="25"/>
                </a:cxn>
              </a:cxnLst>
              <a:rect l="0" t="0" r="r" b="b"/>
              <a:pathLst>
                <a:path w="51" h="50">
                  <a:moveTo>
                    <a:pt x="51" y="25"/>
                  </a:moveTo>
                  <a:cubicBezTo>
                    <a:pt x="51" y="39"/>
                    <a:pt x="40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40" y="0"/>
                    <a:pt x="51" y="11"/>
                    <a:pt x="51" y="25"/>
                  </a:cubicBezTo>
                  <a:close/>
                  <a:moveTo>
                    <a:pt x="51" y="25"/>
                  </a:moveTo>
                  <a:cubicBezTo>
                    <a:pt x="51" y="25"/>
                    <a:pt x="51" y="25"/>
                    <a:pt x="51" y="2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13CF8039-7A21-A9EA-EF97-573866B37F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525" y="3549650"/>
              <a:ext cx="882650" cy="550863"/>
            </a:xfrm>
            <a:custGeom>
              <a:avLst/>
              <a:gdLst/>
              <a:ahLst/>
              <a:cxnLst>
                <a:cxn ang="0">
                  <a:pos x="295" y="99"/>
                </a:cxn>
                <a:cxn ang="0">
                  <a:pos x="247" y="80"/>
                </a:cxn>
                <a:cxn ang="0">
                  <a:pos x="242" y="79"/>
                </a:cxn>
                <a:cxn ang="0">
                  <a:pos x="230" y="79"/>
                </a:cxn>
                <a:cxn ang="0">
                  <a:pos x="230" y="76"/>
                </a:cxn>
                <a:cxn ang="0">
                  <a:pos x="229" y="73"/>
                </a:cxn>
                <a:cxn ang="0">
                  <a:pos x="274" y="85"/>
                </a:cxn>
                <a:cxn ang="0">
                  <a:pos x="277" y="85"/>
                </a:cxn>
                <a:cxn ang="0">
                  <a:pos x="290" y="75"/>
                </a:cxn>
                <a:cxn ang="0">
                  <a:pos x="281" y="59"/>
                </a:cxn>
                <a:cxn ang="0">
                  <a:pos x="222" y="43"/>
                </a:cxn>
                <a:cxn ang="0">
                  <a:pos x="218" y="42"/>
                </a:cxn>
                <a:cxn ang="0">
                  <a:pos x="178" y="42"/>
                </a:cxn>
                <a:cxn ang="0">
                  <a:pos x="167" y="51"/>
                </a:cxn>
                <a:cxn ang="0">
                  <a:pos x="147" y="54"/>
                </a:cxn>
                <a:cxn ang="0">
                  <a:pos x="91" y="35"/>
                </a:cxn>
                <a:cxn ang="0">
                  <a:pos x="85" y="25"/>
                </a:cxn>
                <a:cxn ang="0">
                  <a:pos x="88" y="14"/>
                </a:cxn>
                <a:cxn ang="0">
                  <a:pos x="100" y="8"/>
                </a:cxn>
                <a:cxn ang="0">
                  <a:pos x="110" y="11"/>
                </a:cxn>
                <a:cxn ang="0">
                  <a:pos x="133" y="21"/>
                </a:cxn>
                <a:cxn ang="0">
                  <a:pos x="108" y="5"/>
                </a:cxn>
                <a:cxn ang="0">
                  <a:pos x="82" y="10"/>
                </a:cxn>
                <a:cxn ang="0">
                  <a:pos x="79" y="14"/>
                </a:cxn>
                <a:cxn ang="0">
                  <a:pos x="76" y="19"/>
                </a:cxn>
                <a:cxn ang="0">
                  <a:pos x="76" y="19"/>
                </a:cxn>
                <a:cxn ang="0">
                  <a:pos x="83" y="45"/>
                </a:cxn>
                <a:cxn ang="0">
                  <a:pos x="130" y="75"/>
                </a:cxn>
                <a:cxn ang="0">
                  <a:pos x="132" y="76"/>
                </a:cxn>
                <a:cxn ang="0">
                  <a:pos x="132" y="76"/>
                </a:cxn>
                <a:cxn ang="0">
                  <a:pos x="132" y="79"/>
                </a:cxn>
                <a:cxn ang="0">
                  <a:pos x="118" y="79"/>
                </a:cxn>
                <a:cxn ang="0">
                  <a:pos x="55" y="35"/>
                </a:cxn>
                <a:cxn ang="0">
                  <a:pos x="56" y="34"/>
                </a:cxn>
                <a:cxn ang="0">
                  <a:pos x="54" y="23"/>
                </a:cxn>
                <a:cxn ang="0">
                  <a:pos x="32" y="10"/>
                </a:cxn>
                <a:cxn ang="0">
                  <a:pos x="22" y="12"/>
                </a:cxn>
                <a:cxn ang="0">
                  <a:pos x="4" y="17"/>
                </a:cxn>
                <a:cxn ang="0">
                  <a:pos x="8" y="36"/>
                </a:cxn>
                <a:cxn ang="0">
                  <a:pos x="106" y="104"/>
                </a:cxn>
                <a:cxn ang="0">
                  <a:pos x="114" y="107"/>
                </a:cxn>
                <a:cxn ang="0">
                  <a:pos x="132" y="107"/>
                </a:cxn>
                <a:cxn ang="0">
                  <a:pos x="140" y="112"/>
                </a:cxn>
                <a:cxn ang="0">
                  <a:pos x="157" y="112"/>
                </a:cxn>
                <a:cxn ang="0">
                  <a:pos x="157" y="177"/>
                </a:cxn>
                <a:cxn ang="0">
                  <a:pos x="149" y="177"/>
                </a:cxn>
                <a:cxn ang="0">
                  <a:pos x="142" y="184"/>
                </a:cxn>
                <a:cxn ang="0">
                  <a:pos x="149" y="190"/>
                </a:cxn>
                <a:cxn ang="0">
                  <a:pos x="214" y="190"/>
                </a:cxn>
                <a:cxn ang="0">
                  <a:pos x="220" y="184"/>
                </a:cxn>
                <a:cxn ang="0">
                  <a:pos x="214" y="177"/>
                </a:cxn>
                <a:cxn ang="0">
                  <a:pos x="204" y="177"/>
                </a:cxn>
                <a:cxn ang="0">
                  <a:pos x="204" y="112"/>
                </a:cxn>
                <a:cxn ang="0">
                  <a:pos x="221" y="112"/>
                </a:cxn>
                <a:cxn ang="0">
                  <a:pos x="229" y="107"/>
                </a:cxn>
                <a:cxn ang="0">
                  <a:pos x="239" y="107"/>
                </a:cxn>
                <a:cxn ang="0">
                  <a:pos x="284" y="125"/>
                </a:cxn>
                <a:cxn ang="0">
                  <a:pos x="289" y="126"/>
                </a:cxn>
                <a:cxn ang="0">
                  <a:pos x="302" y="117"/>
                </a:cxn>
                <a:cxn ang="0">
                  <a:pos x="295" y="99"/>
                </a:cxn>
                <a:cxn ang="0">
                  <a:pos x="295" y="99"/>
                </a:cxn>
                <a:cxn ang="0">
                  <a:pos x="295" y="99"/>
                </a:cxn>
              </a:cxnLst>
              <a:rect l="0" t="0" r="r" b="b"/>
              <a:pathLst>
                <a:path w="305" h="190">
                  <a:moveTo>
                    <a:pt x="295" y="99"/>
                  </a:moveTo>
                  <a:cubicBezTo>
                    <a:pt x="247" y="80"/>
                    <a:pt x="247" y="80"/>
                    <a:pt x="247" y="80"/>
                  </a:cubicBezTo>
                  <a:cubicBezTo>
                    <a:pt x="245" y="79"/>
                    <a:pt x="244" y="79"/>
                    <a:pt x="242" y="79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30" y="75"/>
                    <a:pt x="229" y="74"/>
                    <a:pt x="229" y="73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5" y="85"/>
                    <a:pt x="276" y="85"/>
                    <a:pt x="277" y="85"/>
                  </a:cubicBezTo>
                  <a:cubicBezTo>
                    <a:pt x="283" y="85"/>
                    <a:pt x="289" y="81"/>
                    <a:pt x="290" y="75"/>
                  </a:cubicBezTo>
                  <a:cubicBezTo>
                    <a:pt x="292" y="68"/>
                    <a:pt x="288" y="61"/>
                    <a:pt x="281" y="59"/>
                  </a:cubicBezTo>
                  <a:cubicBezTo>
                    <a:pt x="222" y="43"/>
                    <a:pt x="222" y="43"/>
                    <a:pt x="222" y="43"/>
                  </a:cubicBezTo>
                  <a:cubicBezTo>
                    <a:pt x="220" y="42"/>
                    <a:pt x="219" y="42"/>
                    <a:pt x="218" y="42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6" y="47"/>
                    <a:pt x="172" y="50"/>
                    <a:pt x="167" y="51"/>
                  </a:cubicBezTo>
                  <a:cubicBezTo>
                    <a:pt x="160" y="53"/>
                    <a:pt x="153" y="54"/>
                    <a:pt x="147" y="54"/>
                  </a:cubicBezTo>
                  <a:cubicBezTo>
                    <a:pt x="114" y="54"/>
                    <a:pt x="92" y="36"/>
                    <a:pt x="91" y="35"/>
                  </a:cubicBezTo>
                  <a:cubicBezTo>
                    <a:pt x="87" y="33"/>
                    <a:pt x="85" y="29"/>
                    <a:pt x="85" y="25"/>
                  </a:cubicBezTo>
                  <a:cubicBezTo>
                    <a:pt x="85" y="21"/>
                    <a:pt x="86" y="17"/>
                    <a:pt x="88" y="14"/>
                  </a:cubicBezTo>
                  <a:cubicBezTo>
                    <a:pt x="91" y="10"/>
                    <a:pt x="96" y="8"/>
                    <a:pt x="100" y="8"/>
                  </a:cubicBezTo>
                  <a:cubicBezTo>
                    <a:pt x="104" y="8"/>
                    <a:pt x="107" y="9"/>
                    <a:pt x="110" y="11"/>
                  </a:cubicBezTo>
                  <a:cubicBezTo>
                    <a:pt x="110" y="12"/>
                    <a:pt x="119" y="18"/>
                    <a:pt x="133" y="21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99" y="0"/>
                    <a:pt x="89" y="4"/>
                    <a:pt x="82" y="10"/>
                  </a:cubicBezTo>
                  <a:cubicBezTo>
                    <a:pt x="82" y="10"/>
                    <a:pt x="80" y="11"/>
                    <a:pt x="79" y="14"/>
                  </a:cubicBezTo>
                  <a:cubicBezTo>
                    <a:pt x="77" y="16"/>
                    <a:pt x="76" y="19"/>
                    <a:pt x="76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3" y="27"/>
                    <a:pt x="74" y="39"/>
                    <a:pt x="83" y="45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31" y="75"/>
                    <a:pt x="131" y="76"/>
                    <a:pt x="132" y="76"/>
                  </a:cubicBezTo>
                  <a:cubicBezTo>
                    <a:pt x="132" y="76"/>
                    <a:pt x="132" y="76"/>
                    <a:pt x="132" y="76"/>
                  </a:cubicBezTo>
                  <a:cubicBezTo>
                    <a:pt x="132" y="79"/>
                    <a:pt x="132" y="79"/>
                    <a:pt x="132" y="79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5"/>
                    <a:pt x="56" y="35"/>
                    <a:pt x="56" y="34"/>
                  </a:cubicBezTo>
                  <a:cubicBezTo>
                    <a:pt x="59" y="31"/>
                    <a:pt x="58" y="26"/>
                    <a:pt x="54" y="23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9" y="8"/>
                    <a:pt x="24" y="9"/>
                    <a:pt x="22" y="12"/>
                  </a:cubicBezTo>
                  <a:cubicBezTo>
                    <a:pt x="16" y="9"/>
                    <a:pt x="8" y="11"/>
                    <a:pt x="4" y="17"/>
                  </a:cubicBezTo>
                  <a:cubicBezTo>
                    <a:pt x="0" y="23"/>
                    <a:pt x="2" y="32"/>
                    <a:pt x="8" y="36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8" y="106"/>
                    <a:pt x="111" y="107"/>
                    <a:pt x="114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10"/>
                    <a:pt x="136" y="112"/>
                    <a:pt x="140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77"/>
                    <a:pt x="157" y="177"/>
                    <a:pt x="157" y="177"/>
                  </a:cubicBezTo>
                  <a:cubicBezTo>
                    <a:pt x="149" y="177"/>
                    <a:pt x="149" y="177"/>
                    <a:pt x="149" y="177"/>
                  </a:cubicBezTo>
                  <a:cubicBezTo>
                    <a:pt x="145" y="177"/>
                    <a:pt x="142" y="180"/>
                    <a:pt x="142" y="184"/>
                  </a:cubicBezTo>
                  <a:cubicBezTo>
                    <a:pt x="142" y="187"/>
                    <a:pt x="145" y="190"/>
                    <a:pt x="149" y="190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17" y="190"/>
                    <a:pt x="220" y="187"/>
                    <a:pt x="220" y="184"/>
                  </a:cubicBezTo>
                  <a:cubicBezTo>
                    <a:pt x="220" y="180"/>
                    <a:pt x="217" y="177"/>
                    <a:pt x="214" y="177"/>
                  </a:cubicBezTo>
                  <a:cubicBezTo>
                    <a:pt x="204" y="177"/>
                    <a:pt x="204" y="177"/>
                    <a:pt x="204" y="177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5" y="112"/>
                    <a:pt x="228" y="110"/>
                    <a:pt x="229" y="107"/>
                  </a:cubicBezTo>
                  <a:cubicBezTo>
                    <a:pt x="239" y="107"/>
                    <a:pt x="239" y="107"/>
                    <a:pt x="239" y="107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6" y="126"/>
                    <a:pt x="288" y="126"/>
                    <a:pt x="289" y="126"/>
                  </a:cubicBezTo>
                  <a:cubicBezTo>
                    <a:pt x="295" y="126"/>
                    <a:pt x="300" y="123"/>
                    <a:pt x="302" y="117"/>
                  </a:cubicBezTo>
                  <a:cubicBezTo>
                    <a:pt x="305" y="110"/>
                    <a:pt x="302" y="102"/>
                    <a:pt x="295" y="99"/>
                  </a:cubicBezTo>
                  <a:close/>
                  <a:moveTo>
                    <a:pt x="295" y="99"/>
                  </a:moveTo>
                  <a:cubicBezTo>
                    <a:pt x="295" y="99"/>
                    <a:pt x="295" y="99"/>
                    <a:pt x="295" y="9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1EE40388-068E-E139-8663-C035A7EF7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3370263"/>
              <a:ext cx="415925" cy="295275"/>
            </a:xfrm>
            <a:custGeom>
              <a:avLst/>
              <a:gdLst/>
              <a:ahLst/>
              <a:cxnLst>
                <a:cxn ang="0">
                  <a:pos x="11" y="62"/>
                </a:cxn>
                <a:cxn ang="0">
                  <a:pos x="59" y="47"/>
                </a:cxn>
                <a:cxn ang="0">
                  <a:pos x="59" y="65"/>
                </a:cxn>
                <a:cxn ang="0">
                  <a:pos x="55" y="83"/>
                </a:cxn>
                <a:cxn ang="0">
                  <a:pos x="57" y="82"/>
                </a:cxn>
                <a:cxn ang="0">
                  <a:pos x="60" y="82"/>
                </a:cxn>
                <a:cxn ang="0">
                  <a:pos x="75" y="94"/>
                </a:cxn>
                <a:cxn ang="0">
                  <a:pos x="75" y="100"/>
                </a:cxn>
                <a:cxn ang="0">
                  <a:pos x="114" y="100"/>
                </a:cxn>
                <a:cxn ang="0">
                  <a:pos x="118" y="101"/>
                </a:cxn>
                <a:cxn ang="0">
                  <a:pos x="124" y="102"/>
                </a:cxn>
                <a:cxn ang="0">
                  <a:pos x="116" y="65"/>
                </a:cxn>
                <a:cxn ang="0">
                  <a:pos x="116" y="44"/>
                </a:cxn>
                <a:cxn ang="0">
                  <a:pos x="122" y="84"/>
                </a:cxn>
                <a:cxn ang="0">
                  <a:pos x="133" y="95"/>
                </a:cxn>
                <a:cxn ang="0">
                  <a:pos x="133" y="95"/>
                </a:cxn>
                <a:cxn ang="0">
                  <a:pos x="144" y="84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87" y="7"/>
                </a:cxn>
                <a:cxn ang="0">
                  <a:pos x="80" y="0"/>
                </a:cxn>
                <a:cxn ang="0">
                  <a:pos x="69" y="5"/>
                </a:cxn>
                <a:cxn ang="0">
                  <a:pos x="53" y="21"/>
                </a:cxn>
                <a:cxn ang="0">
                  <a:pos x="11" y="41"/>
                </a:cxn>
                <a:cxn ang="0">
                  <a:pos x="0" y="51"/>
                </a:cxn>
                <a:cxn ang="0">
                  <a:pos x="11" y="62"/>
                </a:cxn>
                <a:cxn ang="0">
                  <a:pos x="11" y="62"/>
                </a:cxn>
                <a:cxn ang="0">
                  <a:pos x="11" y="62"/>
                </a:cxn>
              </a:cxnLst>
              <a:rect l="0" t="0" r="r" b="b"/>
              <a:pathLst>
                <a:path w="144" h="102">
                  <a:moveTo>
                    <a:pt x="11" y="62"/>
                  </a:moveTo>
                  <a:cubicBezTo>
                    <a:pt x="36" y="62"/>
                    <a:pt x="50" y="55"/>
                    <a:pt x="59" y="47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8"/>
                    <a:pt x="57" y="75"/>
                    <a:pt x="55" y="83"/>
                  </a:cubicBezTo>
                  <a:cubicBezTo>
                    <a:pt x="55" y="83"/>
                    <a:pt x="56" y="82"/>
                    <a:pt x="57" y="82"/>
                  </a:cubicBezTo>
                  <a:cubicBezTo>
                    <a:pt x="58" y="82"/>
                    <a:pt x="59" y="82"/>
                    <a:pt x="60" y="82"/>
                  </a:cubicBezTo>
                  <a:cubicBezTo>
                    <a:pt x="67" y="82"/>
                    <a:pt x="74" y="87"/>
                    <a:pt x="75" y="94"/>
                  </a:cubicBezTo>
                  <a:cubicBezTo>
                    <a:pt x="76" y="96"/>
                    <a:pt x="76" y="98"/>
                    <a:pt x="75" y="100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15" y="100"/>
                    <a:pt x="117" y="100"/>
                    <a:pt x="118" y="101"/>
                  </a:cubicBezTo>
                  <a:cubicBezTo>
                    <a:pt x="124" y="102"/>
                    <a:pt x="124" y="102"/>
                    <a:pt x="124" y="102"/>
                  </a:cubicBezTo>
                  <a:cubicBezTo>
                    <a:pt x="121" y="86"/>
                    <a:pt x="117" y="71"/>
                    <a:pt x="116" y="6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20" y="53"/>
                    <a:pt x="122" y="65"/>
                    <a:pt x="122" y="84"/>
                  </a:cubicBezTo>
                  <a:cubicBezTo>
                    <a:pt x="122" y="90"/>
                    <a:pt x="127" y="95"/>
                    <a:pt x="133" y="95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9" y="95"/>
                    <a:pt x="144" y="90"/>
                    <a:pt x="144" y="84"/>
                  </a:cubicBezTo>
                  <a:cubicBezTo>
                    <a:pt x="144" y="33"/>
                    <a:pt x="119" y="9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1"/>
                    <a:pt x="73" y="3"/>
                    <a:pt x="69" y="5"/>
                  </a:cubicBezTo>
                  <a:cubicBezTo>
                    <a:pt x="69" y="5"/>
                    <a:pt x="60" y="12"/>
                    <a:pt x="53" y="21"/>
                  </a:cubicBezTo>
                  <a:cubicBezTo>
                    <a:pt x="46" y="32"/>
                    <a:pt x="39" y="41"/>
                    <a:pt x="11" y="41"/>
                  </a:cubicBezTo>
                  <a:cubicBezTo>
                    <a:pt x="5" y="41"/>
                    <a:pt x="0" y="45"/>
                    <a:pt x="0" y="51"/>
                  </a:cubicBezTo>
                  <a:cubicBezTo>
                    <a:pt x="0" y="57"/>
                    <a:pt x="5" y="62"/>
                    <a:pt x="11" y="62"/>
                  </a:cubicBezTo>
                  <a:close/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4772FBE0-433A-55FC-5E2A-9831AB99B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3198813"/>
              <a:ext cx="149225" cy="165100"/>
            </a:xfrm>
            <a:custGeom>
              <a:avLst/>
              <a:gdLst/>
              <a:ahLst/>
              <a:cxnLst>
                <a:cxn ang="0">
                  <a:pos x="26" y="57"/>
                </a:cxn>
                <a:cxn ang="0">
                  <a:pos x="52" y="31"/>
                </a:cxn>
                <a:cxn ang="0">
                  <a:pos x="46" y="15"/>
                </a:cxn>
                <a:cxn ang="0">
                  <a:pos x="38" y="15"/>
                </a:cxn>
                <a:cxn ang="0">
                  <a:pos x="38" y="11"/>
                </a:cxn>
                <a:cxn ang="0">
                  <a:pos x="42" y="11"/>
                </a:cxn>
                <a:cxn ang="0">
                  <a:pos x="37" y="7"/>
                </a:cxn>
                <a:cxn ang="0">
                  <a:pos x="26" y="0"/>
                </a:cxn>
                <a:cxn ang="0">
                  <a:pos x="14" y="7"/>
                </a:cxn>
                <a:cxn ang="0">
                  <a:pos x="9" y="11"/>
                </a:cxn>
                <a:cxn ang="0">
                  <a:pos x="14" y="11"/>
                </a:cxn>
                <a:cxn ang="0">
                  <a:pos x="14" y="15"/>
                </a:cxn>
                <a:cxn ang="0">
                  <a:pos x="5" y="15"/>
                </a:cxn>
                <a:cxn ang="0">
                  <a:pos x="0" y="31"/>
                </a:cxn>
                <a:cxn ang="0">
                  <a:pos x="26" y="57"/>
                </a:cxn>
                <a:cxn ang="0">
                  <a:pos x="26" y="5"/>
                </a:cxn>
                <a:cxn ang="0">
                  <a:pos x="33" y="12"/>
                </a:cxn>
                <a:cxn ang="0">
                  <a:pos x="26" y="20"/>
                </a:cxn>
                <a:cxn ang="0">
                  <a:pos x="19" y="12"/>
                </a:cxn>
                <a:cxn ang="0">
                  <a:pos x="26" y="5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52" h="57">
                  <a:moveTo>
                    <a:pt x="26" y="57"/>
                  </a:moveTo>
                  <a:cubicBezTo>
                    <a:pt x="40" y="57"/>
                    <a:pt x="52" y="45"/>
                    <a:pt x="52" y="31"/>
                  </a:cubicBezTo>
                  <a:cubicBezTo>
                    <a:pt x="52" y="25"/>
                    <a:pt x="50" y="19"/>
                    <a:pt x="46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9"/>
                    <a:pt x="39" y="8"/>
                    <a:pt x="37" y="7"/>
                  </a:cubicBezTo>
                  <a:cubicBezTo>
                    <a:pt x="35" y="3"/>
                    <a:pt x="31" y="0"/>
                    <a:pt x="26" y="0"/>
                  </a:cubicBezTo>
                  <a:cubicBezTo>
                    <a:pt x="21" y="0"/>
                    <a:pt x="16" y="3"/>
                    <a:pt x="14" y="7"/>
                  </a:cubicBezTo>
                  <a:cubicBezTo>
                    <a:pt x="12" y="8"/>
                    <a:pt x="11" y="9"/>
                    <a:pt x="9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9"/>
                    <a:pt x="0" y="25"/>
                    <a:pt x="0" y="31"/>
                  </a:cubicBezTo>
                  <a:cubicBezTo>
                    <a:pt x="0" y="45"/>
                    <a:pt x="11" y="57"/>
                    <a:pt x="26" y="57"/>
                  </a:cubicBezTo>
                  <a:close/>
                  <a:moveTo>
                    <a:pt x="26" y="5"/>
                  </a:moveTo>
                  <a:cubicBezTo>
                    <a:pt x="30" y="5"/>
                    <a:pt x="33" y="9"/>
                    <a:pt x="33" y="12"/>
                  </a:cubicBezTo>
                  <a:cubicBezTo>
                    <a:pt x="33" y="16"/>
                    <a:pt x="30" y="20"/>
                    <a:pt x="26" y="20"/>
                  </a:cubicBezTo>
                  <a:cubicBezTo>
                    <a:pt x="22" y="20"/>
                    <a:pt x="19" y="16"/>
                    <a:pt x="19" y="12"/>
                  </a:cubicBezTo>
                  <a:cubicBezTo>
                    <a:pt x="19" y="9"/>
                    <a:pt x="22" y="5"/>
                    <a:pt x="26" y="5"/>
                  </a:cubicBezTo>
                  <a:close/>
                  <a:moveTo>
                    <a:pt x="26" y="5"/>
                  </a:moveTo>
                  <a:cubicBezTo>
                    <a:pt x="26" y="5"/>
                    <a:pt x="26" y="5"/>
                    <a:pt x="26" y="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FC91E0-93EC-3785-3C39-37623660990C}"/>
              </a:ext>
            </a:extLst>
          </p:cNvPr>
          <p:cNvGrpSpPr/>
          <p:nvPr/>
        </p:nvGrpSpPr>
        <p:grpSpPr>
          <a:xfrm>
            <a:off x="1602012" y="1775690"/>
            <a:ext cx="580748" cy="715078"/>
            <a:chOff x="6259513" y="2459038"/>
            <a:chExt cx="782637" cy="963612"/>
          </a:xfrm>
          <a:solidFill>
            <a:schemeClr val="accent2"/>
          </a:solidFill>
        </p:grpSpPr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9A659CC0-1C28-AC01-5357-CE8F8F4856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3825" y="2678113"/>
              <a:ext cx="568325" cy="744537"/>
            </a:xfrm>
            <a:custGeom>
              <a:avLst/>
              <a:gdLst/>
              <a:ahLst/>
              <a:cxnLst>
                <a:cxn ang="0">
                  <a:pos x="99" y="114"/>
                </a:cxn>
                <a:cxn ang="0">
                  <a:pos x="76" y="60"/>
                </a:cxn>
                <a:cxn ang="0">
                  <a:pos x="64" y="55"/>
                </a:cxn>
                <a:cxn ang="0">
                  <a:pos x="60" y="55"/>
                </a:cxn>
                <a:cxn ang="0">
                  <a:pos x="64" y="40"/>
                </a:cxn>
                <a:cxn ang="0">
                  <a:pos x="34" y="7"/>
                </a:cxn>
                <a:cxn ang="0">
                  <a:pos x="32" y="5"/>
                </a:cxn>
                <a:cxn ang="0">
                  <a:pos x="26" y="2"/>
                </a:cxn>
                <a:cxn ang="0">
                  <a:pos x="7" y="13"/>
                </a:cxn>
                <a:cxn ang="0">
                  <a:pos x="1" y="59"/>
                </a:cxn>
                <a:cxn ang="0">
                  <a:pos x="1" y="61"/>
                </a:cxn>
                <a:cxn ang="0">
                  <a:pos x="10" y="75"/>
                </a:cxn>
                <a:cxn ang="0">
                  <a:pos x="61" y="75"/>
                </a:cxn>
                <a:cxn ang="0">
                  <a:pos x="81" y="123"/>
                </a:cxn>
                <a:cxn ang="0">
                  <a:pos x="99" y="114"/>
                </a:cxn>
                <a:cxn ang="0">
                  <a:pos x="33" y="55"/>
                </a:cxn>
                <a:cxn ang="0">
                  <a:pos x="35" y="36"/>
                </a:cxn>
                <a:cxn ang="0">
                  <a:pos x="51" y="53"/>
                </a:cxn>
                <a:cxn ang="0">
                  <a:pos x="54" y="55"/>
                </a:cxn>
                <a:cxn ang="0">
                  <a:pos x="33" y="55"/>
                </a:cxn>
                <a:cxn ang="0">
                  <a:pos x="33" y="55"/>
                </a:cxn>
                <a:cxn ang="0">
                  <a:pos x="33" y="55"/>
                </a:cxn>
              </a:cxnLst>
              <a:rect l="0" t="0" r="r" b="b"/>
              <a:pathLst>
                <a:path w="103" h="136">
                  <a:moveTo>
                    <a:pt x="99" y="114"/>
                  </a:moveTo>
                  <a:cubicBezTo>
                    <a:pt x="92" y="96"/>
                    <a:pt x="85" y="77"/>
                    <a:pt x="76" y="60"/>
                  </a:cubicBezTo>
                  <a:cubicBezTo>
                    <a:pt x="73" y="55"/>
                    <a:pt x="68" y="54"/>
                    <a:pt x="64" y="55"/>
                  </a:cubicBezTo>
                  <a:cubicBezTo>
                    <a:pt x="63" y="55"/>
                    <a:pt x="62" y="55"/>
                    <a:pt x="60" y="55"/>
                  </a:cubicBezTo>
                  <a:cubicBezTo>
                    <a:pt x="66" y="53"/>
                    <a:pt x="70" y="45"/>
                    <a:pt x="64" y="40"/>
                  </a:cubicBezTo>
                  <a:cubicBezTo>
                    <a:pt x="53" y="30"/>
                    <a:pt x="43" y="19"/>
                    <a:pt x="34" y="7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1" y="4"/>
                    <a:pt x="29" y="3"/>
                    <a:pt x="26" y="2"/>
                  </a:cubicBezTo>
                  <a:cubicBezTo>
                    <a:pt x="19" y="0"/>
                    <a:pt x="8" y="5"/>
                    <a:pt x="7" y="13"/>
                  </a:cubicBezTo>
                  <a:cubicBezTo>
                    <a:pt x="4" y="28"/>
                    <a:pt x="2" y="44"/>
                    <a:pt x="1" y="59"/>
                  </a:cubicBezTo>
                  <a:cubicBezTo>
                    <a:pt x="1" y="60"/>
                    <a:pt x="1" y="61"/>
                    <a:pt x="1" y="61"/>
                  </a:cubicBezTo>
                  <a:cubicBezTo>
                    <a:pt x="0" y="67"/>
                    <a:pt x="3" y="75"/>
                    <a:pt x="10" y="75"/>
                  </a:cubicBezTo>
                  <a:cubicBezTo>
                    <a:pt x="27" y="77"/>
                    <a:pt x="44" y="76"/>
                    <a:pt x="61" y="75"/>
                  </a:cubicBezTo>
                  <a:cubicBezTo>
                    <a:pt x="68" y="91"/>
                    <a:pt x="75" y="107"/>
                    <a:pt x="81" y="123"/>
                  </a:cubicBezTo>
                  <a:cubicBezTo>
                    <a:pt x="85" y="136"/>
                    <a:pt x="103" y="126"/>
                    <a:pt x="99" y="114"/>
                  </a:cubicBezTo>
                  <a:close/>
                  <a:moveTo>
                    <a:pt x="33" y="55"/>
                  </a:moveTo>
                  <a:cubicBezTo>
                    <a:pt x="33" y="49"/>
                    <a:pt x="34" y="42"/>
                    <a:pt x="35" y="36"/>
                  </a:cubicBezTo>
                  <a:cubicBezTo>
                    <a:pt x="40" y="42"/>
                    <a:pt x="46" y="48"/>
                    <a:pt x="51" y="53"/>
                  </a:cubicBezTo>
                  <a:cubicBezTo>
                    <a:pt x="52" y="54"/>
                    <a:pt x="53" y="55"/>
                    <a:pt x="54" y="55"/>
                  </a:cubicBezTo>
                  <a:cubicBezTo>
                    <a:pt x="47" y="55"/>
                    <a:pt x="40" y="55"/>
                    <a:pt x="33" y="55"/>
                  </a:cubicBezTo>
                  <a:close/>
                  <a:moveTo>
                    <a:pt x="33" y="55"/>
                  </a:moveTo>
                  <a:cubicBezTo>
                    <a:pt x="33" y="55"/>
                    <a:pt x="33" y="55"/>
                    <a:pt x="33" y="5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B10BC680-4D83-62B6-FAE1-70FEA26FD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4625" y="2459038"/>
              <a:ext cx="196850" cy="196850"/>
            </a:xfrm>
            <a:custGeom>
              <a:avLst/>
              <a:gdLst/>
              <a:ahLst/>
              <a:cxnLst>
                <a:cxn ang="0">
                  <a:pos x="36" y="18"/>
                </a:cxn>
                <a:cxn ang="0">
                  <a:pos x="18" y="36"/>
                </a:cxn>
                <a:cxn ang="0">
                  <a:pos x="0" y="18"/>
                </a:cxn>
                <a:cxn ang="0">
                  <a:pos x="18" y="0"/>
                </a:cxn>
                <a:cxn ang="0">
                  <a:pos x="36" y="18"/>
                </a:cxn>
                <a:cxn ang="0">
                  <a:pos x="36" y="18"/>
                </a:cxn>
                <a:cxn ang="0">
                  <a:pos x="36" y="18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  <a:moveTo>
                    <a:pt x="36" y="18"/>
                  </a:moveTo>
                  <a:cubicBezTo>
                    <a:pt x="36" y="18"/>
                    <a:pt x="36" y="18"/>
                    <a:pt x="36" y="1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609909CA-C90B-4A4B-C433-E042E1578E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9513" y="2738438"/>
              <a:ext cx="622300" cy="684212"/>
            </a:xfrm>
            <a:custGeom>
              <a:avLst/>
              <a:gdLst/>
              <a:ahLst/>
              <a:cxnLst>
                <a:cxn ang="0">
                  <a:pos x="111" y="96"/>
                </a:cxn>
                <a:cxn ang="0">
                  <a:pos x="106" y="97"/>
                </a:cxn>
                <a:cxn ang="0">
                  <a:pos x="68" y="118"/>
                </a:cxn>
                <a:cxn ang="0">
                  <a:pos x="24" y="74"/>
                </a:cxn>
                <a:cxn ang="0">
                  <a:pos x="37" y="43"/>
                </a:cxn>
                <a:cxn ang="0">
                  <a:pos x="37" y="38"/>
                </a:cxn>
                <a:cxn ang="0">
                  <a:pos x="33" y="37"/>
                </a:cxn>
                <a:cxn ang="0">
                  <a:pos x="32" y="14"/>
                </a:cxn>
                <a:cxn ang="0">
                  <a:pos x="30" y="11"/>
                </a:cxn>
                <a:cxn ang="0">
                  <a:pos x="5" y="1"/>
                </a:cxn>
                <a:cxn ang="0">
                  <a:pos x="0" y="3"/>
                </a:cxn>
                <a:cxn ang="0">
                  <a:pos x="2" y="8"/>
                </a:cxn>
                <a:cxn ang="0">
                  <a:pos x="25" y="17"/>
                </a:cxn>
                <a:cxn ang="0">
                  <a:pos x="26" y="44"/>
                </a:cxn>
                <a:cxn ang="0">
                  <a:pos x="17" y="74"/>
                </a:cxn>
                <a:cxn ang="0">
                  <a:pos x="68" y="125"/>
                </a:cxn>
                <a:cxn ang="0">
                  <a:pos x="112" y="101"/>
                </a:cxn>
                <a:cxn ang="0">
                  <a:pos x="111" y="96"/>
                </a:cxn>
                <a:cxn ang="0">
                  <a:pos x="111" y="96"/>
                </a:cxn>
                <a:cxn ang="0">
                  <a:pos x="111" y="96"/>
                </a:cxn>
              </a:cxnLst>
              <a:rect l="0" t="0" r="r" b="b"/>
              <a:pathLst>
                <a:path w="113" h="125">
                  <a:moveTo>
                    <a:pt x="111" y="96"/>
                  </a:moveTo>
                  <a:cubicBezTo>
                    <a:pt x="109" y="95"/>
                    <a:pt x="107" y="96"/>
                    <a:pt x="106" y="97"/>
                  </a:cubicBezTo>
                  <a:cubicBezTo>
                    <a:pt x="97" y="110"/>
                    <a:pt x="83" y="118"/>
                    <a:pt x="68" y="118"/>
                  </a:cubicBezTo>
                  <a:cubicBezTo>
                    <a:pt x="44" y="118"/>
                    <a:pt x="24" y="98"/>
                    <a:pt x="24" y="74"/>
                  </a:cubicBezTo>
                  <a:cubicBezTo>
                    <a:pt x="24" y="62"/>
                    <a:pt x="29" y="51"/>
                    <a:pt x="37" y="43"/>
                  </a:cubicBezTo>
                  <a:cubicBezTo>
                    <a:pt x="39" y="41"/>
                    <a:pt x="39" y="39"/>
                    <a:pt x="37" y="38"/>
                  </a:cubicBezTo>
                  <a:cubicBezTo>
                    <a:pt x="36" y="37"/>
                    <a:pt x="35" y="36"/>
                    <a:pt x="33" y="3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3"/>
                    <a:pt x="31" y="12"/>
                    <a:pt x="30" y="1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5"/>
                    <a:pt x="0" y="7"/>
                    <a:pt x="2" y="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0" y="53"/>
                    <a:pt x="17" y="63"/>
                    <a:pt x="17" y="74"/>
                  </a:cubicBezTo>
                  <a:cubicBezTo>
                    <a:pt x="17" y="102"/>
                    <a:pt x="40" y="125"/>
                    <a:pt x="68" y="125"/>
                  </a:cubicBezTo>
                  <a:cubicBezTo>
                    <a:pt x="86" y="125"/>
                    <a:pt x="102" y="116"/>
                    <a:pt x="112" y="101"/>
                  </a:cubicBezTo>
                  <a:cubicBezTo>
                    <a:pt x="113" y="99"/>
                    <a:pt x="112" y="97"/>
                    <a:pt x="111" y="96"/>
                  </a:cubicBezTo>
                  <a:close/>
                  <a:moveTo>
                    <a:pt x="111" y="96"/>
                  </a:moveTo>
                  <a:cubicBezTo>
                    <a:pt x="111" y="96"/>
                    <a:pt x="111" y="96"/>
                    <a:pt x="111" y="9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21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1">
            <a:extLst>
              <a:ext uri="{FF2B5EF4-FFF2-40B4-BE49-F238E27FC236}">
                <a16:creationId xmlns:a16="http://schemas.microsoft.com/office/drawing/2014/main" id="{CED40F69-1E2A-5DA9-54C4-091710079D6F}"/>
              </a:ext>
            </a:extLst>
          </p:cNvPr>
          <p:cNvGrpSpPr/>
          <p:nvPr/>
        </p:nvGrpSpPr>
        <p:grpSpPr>
          <a:xfrm>
            <a:off x="5196022" y="1066373"/>
            <a:ext cx="5052606" cy="5411951"/>
            <a:chOff x="907721" y="1370167"/>
            <a:chExt cx="10105210" cy="4956535"/>
          </a:xfrm>
        </p:grpSpPr>
        <p:sp>
          <p:nvSpPr>
            <p:cNvPr id="32" name="矩形 7">
              <a:extLst>
                <a:ext uri="{FF2B5EF4-FFF2-40B4-BE49-F238E27FC236}">
                  <a16:creationId xmlns:a16="http://schemas.microsoft.com/office/drawing/2014/main" id="{77656366-E004-D609-D322-84DDADAE5354}"/>
                </a:ext>
              </a:extLst>
            </p:cNvPr>
            <p:cNvSpPr/>
            <p:nvPr/>
          </p:nvSpPr>
          <p:spPr>
            <a:xfrm>
              <a:off x="907721" y="1444227"/>
              <a:ext cx="10105210" cy="48824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4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0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6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2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8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矩形 8">
              <a:extLst>
                <a:ext uri="{FF2B5EF4-FFF2-40B4-BE49-F238E27FC236}">
                  <a16:creationId xmlns:a16="http://schemas.microsoft.com/office/drawing/2014/main" id="{4B687B48-1923-8AAF-D0BA-7053900048EF}"/>
                </a:ext>
              </a:extLst>
            </p:cNvPr>
            <p:cNvSpPr/>
            <p:nvPr/>
          </p:nvSpPr>
          <p:spPr>
            <a:xfrm>
              <a:off x="1042603" y="1370167"/>
              <a:ext cx="9835446" cy="48233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4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0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6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2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800" algn="l" defTabSz="1218565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cs typeface="Arial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345B201-F1D5-743D-A0CF-65AF2015E94F}"/>
              </a:ext>
            </a:extLst>
          </p:cNvPr>
          <p:cNvSpPr txBox="1"/>
          <p:nvPr/>
        </p:nvSpPr>
        <p:spPr>
          <a:xfrm>
            <a:off x="5199666" y="1158172"/>
            <a:ext cx="616286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Additional OU Exclusion Diagnoses List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3AEDDF-F616-4E3C-EEA3-9277F03A6C09}"/>
              </a:ext>
            </a:extLst>
          </p:cNvPr>
          <p:cNvSpPr txBox="1"/>
          <p:nvPr/>
        </p:nvSpPr>
        <p:spPr>
          <a:xfrm>
            <a:off x="5453411" y="1849695"/>
            <a:ext cx="4105779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1. 276 Dehydration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 b="1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</a:rPr>
              <a:t>2. 428 Congestive Heart Failure</a:t>
            </a:r>
          </a:p>
          <a:p>
            <a:endParaRPr lang="en-US" sz="1800" b="1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</a:rPr>
              <a:t>3. 486 Pneumonia***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 b="1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</a:rPr>
              <a:t>4. 558 Colitis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 b="1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</a:rPr>
              <a:t>5. 577 Pancreatitis***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 b="1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</a:rPr>
              <a:t>6. 578 GI Bleeding***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 b="1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</a:rPr>
              <a:t>7. 599 Urinary Tract Infection***</a:t>
            </a:r>
            <a:endParaRPr lang="en-US" sz="180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/>
          <p:nvPr/>
        </p:nvSpPr>
        <p:spPr>
          <a:xfrm>
            <a:off x="975400" y="19773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>
                <a:solidFill>
                  <a:srgbClr val="F8F8F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Operation</a:t>
            </a:r>
            <a:endParaRPr sz="2400" i="0">
              <a:solidFill>
                <a:srgbClr val="F8F8F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1202753" y="134854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Recommendation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2" name="Google Shape;232;p13"/>
          <p:cNvSpPr txBox="1"/>
          <p:nvPr/>
        </p:nvSpPr>
        <p:spPr>
          <a:xfrm>
            <a:off x="997293" y="4399395"/>
            <a:ext cx="162429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rgbClr val="F8F8F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Future Research</a:t>
            </a:r>
            <a:endParaRPr lang="en-US" sz="2400" i="0" err="1">
              <a:solidFill>
                <a:srgbClr val="F8F8F8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" name="Picture 2" descr="A red arrow pointing to a number of percent&#10;&#10;Description automatically generated">
            <a:extLst>
              <a:ext uri="{FF2B5EF4-FFF2-40B4-BE49-F238E27FC236}">
                <a16:creationId xmlns:a16="http://schemas.microsoft.com/office/drawing/2014/main" id="{A5622ECB-EF75-2D9A-5607-44F85847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06" y="1001869"/>
            <a:ext cx="6634696" cy="177612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64ABB62-CCC0-4C18-B686-B321E651528A}"/>
              </a:ext>
            </a:extLst>
          </p:cNvPr>
          <p:cNvSpPr/>
          <p:nvPr/>
        </p:nvSpPr>
        <p:spPr>
          <a:xfrm>
            <a:off x="7838924" y="1819247"/>
            <a:ext cx="291822" cy="19640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E2457-58FD-F05F-BA78-34FDEBD8E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206" y="907006"/>
            <a:ext cx="3009004" cy="1878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BE803E-3D17-8ADE-8E87-22481F57525A}"/>
              </a:ext>
            </a:extLst>
          </p:cNvPr>
          <p:cNvSpPr txBox="1"/>
          <p:nvPr/>
        </p:nvSpPr>
        <p:spPr>
          <a:xfrm>
            <a:off x="7485512" y="2058640"/>
            <a:ext cx="11389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Maximize Revenue</a:t>
            </a:r>
          </a:p>
        </p:txBody>
      </p:sp>
      <p:pic>
        <p:nvPicPr>
          <p:cNvPr id="11" name="Picture 10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38B95CDA-4B44-0C4F-ACEA-A39D91AA2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6" y="3429835"/>
            <a:ext cx="6090281" cy="2377548"/>
          </a:xfrm>
          <a:prstGeom prst="rect">
            <a:avLst/>
          </a:prstGeom>
        </p:spPr>
      </p:pic>
      <p:pic>
        <p:nvPicPr>
          <p:cNvPr id="12" name="Picture 11" descr="A blue and white text&#10;&#10;Description automatically generated">
            <a:extLst>
              <a:ext uri="{FF2B5EF4-FFF2-40B4-BE49-F238E27FC236}">
                <a16:creationId xmlns:a16="http://schemas.microsoft.com/office/drawing/2014/main" id="{564FB17F-068E-AFD8-C9F8-8F69915AD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408" y="3429996"/>
            <a:ext cx="6090281" cy="2324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7"/>
          <p:cNvGrpSpPr/>
          <p:nvPr/>
        </p:nvGrpSpPr>
        <p:grpSpPr>
          <a:xfrm>
            <a:off x="550590" y="681608"/>
            <a:ext cx="4464496" cy="5700514"/>
            <a:chOff x="4767263" y="1671638"/>
            <a:chExt cx="2652713" cy="3516312"/>
          </a:xfrm>
        </p:grpSpPr>
        <p:sp>
          <p:nvSpPr>
            <p:cNvPr id="364" name="Google Shape;364;p17"/>
            <p:cNvSpPr/>
            <p:nvPr/>
          </p:nvSpPr>
          <p:spPr>
            <a:xfrm>
              <a:off x="5394326" y="1671638"/>
              <a:ext cx="1398588" cy="773113"/>
            </a:xfrm>
            <a:custGeom>
              <a:avLst/>
              <a:gdLst/>
              <a:ahLst/>
              <a:cxnLst/>
              <a:rect l="l" t="t" r="r" b="b"/>
              <a:pathLst>
                <a:path w="660" h="364" extrusionOk="0">
                  <a:moveTo>
                    <a:pt x="660" y="277"/>
                  </a:moveTo>
                  <a:cubicBezTo>
                    <a:pt x="660" y="325"/>
                    <a:pt x="621" y="364"/>
                    <a:pt x="574" y="364"/>
                  </a:cubicBezTo>
                  <a:cubicBezTo>
                    <a:pt x="86" y="364"/>
                    <a:pt x="86" y="364"/>
                    <a:pt x="86" y="364"/>
                  </a:cubicBezTo>
                  <a:cubicBezTo>
                    <a:pt x="39" y="364"/>
                    <a:pt x="0" y="325"/>
                    <a:pt x="0" y="277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574" y="0"/>
                    <a:pt x="574" y="0"/>
                    <a:pt x="574" y="0"/>
                  </a:cubicBezTo>
                  <a:cubicBezTo>
                    <a:pt x="621" y="0"/>
                    <a:pt x="660" y="38"/>
                    <a:pt x="660" y="86"/>
                  </a:cubicBezTo>
                  <a:lnTo>
                    <a:pt x="660" y="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905501" y="1866900"/>
              <a:ext cx="376238" cy="379413"/>
            </a:xfrm>
            <a:custGeom>
              <a:avLst/>
              <a:gdLst/>
              <a:ahLst/>
              <a:cxnLst/>
              <a:rect l="l" t="t" r="r" b="b"/>
              <a:pathLst>
                <a:path w="237" h="239" extrusionOk="0">
                  <a:moveTo>
                    <a:pt x="237" y="91"/>
                  </a:moveTo>
                  <a:lnTo>
                    <a:pt x="146" y="91"/>
                  </a:lnTo>
                  <a:lnTo>
                    <a:pt x="146" y="0"/>
                  </a:lnTo>
                  <a:lnTo>
                    <a:pt x="90" y="0"/>
                  </a:lnTo>
                  <a:lnTo>
                    <a:pt x="90" y="91"/>
                  </a:lnTo>
                  <a:lnTo>
                    <a:pt x="0" y="91"/>
                  </a:lnTo>
                  <a:lnTo>
                    <a:pt x="0" y="148"/>
                  </a:lnTo>
                  <a:lnTo>
                    <a:pt x="90" y="148"/>
                  </a:lnTo>
                  <a:lnTo>
                    <a:pt x="90" y="239"/>
                  </a:lnTo>
                  <a:lnTo>
                    <a:pt x="146" y="239"/>
                  </a:lnTo>
                  <a:lnTo>
                    <a:pt x="146" y="148"/>
                  </a:lnTo>
                  <a:lnTo>
                    <a:pt x="237" y="148"/>
                  </a:lnTo>
                  <a:lnTo>
                    <a:pt x="237" y="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597651" y="4094163"/>
              <a:ext cx="563563" cy="9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5307013" y="2792413"/>
              <a:ext cx="1571625" cy="620713"/>
            </a:xfrm>
            <a:custGeom>
              <a:avLst/>
              <a:gdLst/>
              <a:ahLst/>
              <a:cxnLst/>
              <a:rect l="l" t="t" r="r" b="b"/>
              <a:pathLst>
                <a:path w="742" h="293" extrusionOk="0">
                  <a:moveTo>
                    <a:pt x="0" y="3"/>
                  </a:moveTo>
                  <a:cubicBezTo>
                    <a:pt x="0" y="4"/>
                    <a:pt x="0" y="5"/>
                    <a:pt x="1" y="6"/>
                  </a:cubicBezTo>
                  <a:cubicBezTo>
                    <a:pt x="19" y="47"/>
                    <a:pt x="51" y="77"/>
                    <a:pt x="84" y="86"/>
                  </a:cubicBezTo>
                  <a:cubicBezTo>
                    <a:pt x="110" y="145"/>
                    <a:pt x="149" y="196"/>
                    <a:pt x="196" y="232"/>
                  </a:cubicBezTo>
                  <a:cubicBezTo>
                    <a:pt x="248" y="272"/>
                    <a:pt x="309" y="293"/>
                    <a:pt x="371" y="293"/>
                  </a:cubicBezTo>
                  <a:cubicBezTo>
                    <a:pt x="433" y="293"/>
                    <a:pt x="494" y="272"/>
                    <a:pt x="546" y="232"/>
                  </a:cubicBezTo>
                  <a:cubicBezTo>
                    <a:pt x="593" y="196"/>
                    <a:pt x="632" y="145"/>
                    <a:pt x="658" y="86"/>
                  </a:cubicBezTo>
                  <a:cubicBezTo>
                    <a:pt x="691" y="77"/>
                    <a:pt x="723" y="47"/>
                    <a:pt x="741" y="6"/>
                  </a:cubicBezTo>
                  <a:cubicBezTo>
                    <a:pt x="742" y="5"/>
                    <a:pt x="742" y="4"/>
                    <a:pt x="742" y="3"/>
                  </a:cubicBezTo>
                  <a:cubicBezTo>
                    <a:pt x="736" y="2"/>
                    <a:pt x="730" y="1"/>
                    <a:pt x="723" y="0"/>
                  </a:cubicBezTo>
                  <a:cubicBezTo>
                    <a:pt x="715" y="12"/>
                    <a:pt x="701" y="20"/>
                    <a:pt x="686" y="20"/>
                  </a:cubicBezTo>
                  <a:cubicBezTo>
                    <a:pt x="672" y="36"/>
                    <a:pt x="656" y="47"/>
                    <a:pt x="641" y="49"/>
                  </a:cubicBezTo>
                  <a:cubicBezTo>
                    <a:pt x="629" y="50"/>
                    <a:pt x="629" y="50"/>
                    <a:pt x="629" y="50"/>
                  </a:cubicBezTo>
                  <a:cubicBezTo>
                    <a:pt x="625" y="61"/>
                    <a:pt x="625" y="61"/>
                    <a:pt x="625" y="61"/>
                  </a:cubicBezTo>
                  <a:cubicBezTo>
                    <a:pt x="577" y="179"/>
                    <a:pt x="480" y="253"/>
                    <a:pt x="371" y="253"/>
                  </a:cubicBezTo>
                  <a:cubicBezTo>
                    <a:pt x="262" y="253"/>
                    <a:pt x="165" y="179"/>
                    <a:pt x="117" y="61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86" y="47"/>
                    <a:pt x="70" y="36"/>
                    <a:pt x="56" y="20"/>
                  </a:cubicBezTo>
                  <a:cubicBezTo>
                    <a:pt x="41" y="20"/>
                    <a:pt x="27" y="12"/>
                    <a:pt x="19" y="0"/>
                  </a:cubicBezTo>
                  <a:cubicBezTo>
                    <a:pt x="12" y="1"/>
                    <a:pt x="6" y="2"/>
                    <a:pt x="0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5278438" y="1790700"/>
              <a:ext cx="1630363" cy="901700"/>
            </a:xfrm>
            <a:custGeom>
              <a:avLst/>
              <a:gdLst/>
              <a:ahLst/>
              <a:cxnLst/>
              <a:rect l="l" t="t" r="r" b="b"/>
              <a:pathLst>
                <a:path w="770" h="425" extrusionOk="0">
                  <a:moveTo>
                    <a:pt x="34" y="420"/>
                  </a:moveTo>
                  <a:cubicBezTo>
                    <a:pt x="36" y="417"/>
                    <a:pt x="38" y="415"/>
                    <a:pt x="40" y="413"/>
                  </a:cubicBezTo>
                  <a:cubicBezTo>
                    <a:pt x="40" y="407"/>
                    <a:pt x="41" y="402"/>
                    <a:pt x="41" y="397"/>
                  </a:cubicBezTo>
                  <a:cubicBezTo>
                    <a:pt x="43" y="387"/>
                    <a:pt x="48" y="370"/>
                    <a:pt x="63" y="364"/>
                  </a:cubicBezTo>
                  <a:cubicBezTo>
                    <a:pt x="67" y="362"/>
                    <a:pt x="71" y="361"/>
                    <a:pt x="75" y="361"/>
                  </a:cubicBezTo>
                  <a:cubicBezTo>
                    <a:pt x="77" y="361"/>
                    <a:pt x="79" y="361"/>
                    <a:pt x="81" y="362"/>
                  </a:cubicBezTo>
                  <a:cubicBezTo>
                    <a:pt x="102" y="365"/>
                    <a:pt x="102" y="365"/>
                    <a:pt x="102" y="365"/>
                  </a:cubicBezTo>
                  <a:cubicBezTo>
                    <a:pt x="104" y="344"/>
                    <a:pt x="104" y="344"/>
                    <a:pt x="104" y="344"/>
                  </a:cubicBezTo>
                  <a:cubicBezTo>
                    <a:pt x="120" y="171"/>
                    <a:pt x="241" y="40"/>
                    <a:pt x="385" y="40"/>
                  </a:cubicBezTo>
                  <a:cubicBezTo>
                    <a:pt x="529" y="40"/>
                    <a:pt x="650" y="171"/>
                    <a:pt x="666" y="344"/>
                  </a:cubicBezTo>
                  <a:cubicBezTo>
                    <a:pt x="668" y="365"/>
                    <a:pt x="668" y="365"/>
                    <a:pt x="668" y="365"/>
                  </a:cubicBezTo>
                  <a:cubicBezTo>
                    <a:pt x="689" y="362"/>
                    <a:pt x="689" y="362"/>
                    <a:pt x="689" y="362"/>
                  </a:cubicBezTo>
                  <a:cubicBezTo>
                    <a:pt x="696" y="361"/>
                    <a:pt x="702" y="361"/>
                    <a:pt x="707" y="364"/>
                  </a:cubicBezTo>
                  <a:cubicBezTo>
                    <a:pt x="722" y="370"/>
                    <a:pt x="727" y="387"/>
                    <a:pt x="729" y="397"/>
                  </a:cubicBezTo>
                  <a:cubicBezTo>
                    <a:pt x="729" y="402"/>
                    <a:pt x="730" y="407"/>
                    <a:pt x="730" y="413"/>
                  </a:cubicBezTo>
                  <a:cubicBezTo>
                    <a:pt x="732" y="415"/>
                    <a:pt x="734" y="417"/>
                    <a:pt x="736" y="420"/>
                  </a:cubicBezTo>
                  <a:cubicBezTo>
                    <a:pt x="746" y="421"/>
                    <a:pt x="758" y="422"/>
                    <a:pt x="769" y="425"/>
                  </a:cubicBezTo>
                  <a:cubicBezTo>
                    <a:pt x="770" y="413"/>
                    <a:pt x="770" y="401"/>
                    <a:pt x="768" y="390"/>
                  </a:cubicBezTo>
                  <a:cubicBezTo>
                    <a:pt x="763" y="360"/>
                    <a:pt x="746" y="337"/>
                    <a:pt x="723" y="327"/>
                  </a:cubicBezTo>
                  <a:cubicBezTo>
                    <a:pt x="717" y="324"/>
                    <a:pt x="710" y="322"/>
                    <a:pt x="704" y="322"/>
                  </a:cubicBezTo>
                  <a:cubicBezTo>
                    <a:pt x="679" y="137"/>
                    <a:pt x="544" y="0"/>
                    <a:pt x="385" y="0"/>
                  </a:cubicBezTo>
                  <a:cubicBezTo>
                    <a:pt x="226" y="0"/>
                    <a:pt x="91" y="137"/>
                    <a:pt x="66" y="322"/>
                  </a:cubicBezTo>
                  <a:cubicBezTo>
                    <a:pt x="60" y="322"/>
                    <a:pt x="53" y="324"/>
                    <a:pt x="47" y="327"/>
                  </a:cubicBezTo>
                  <a:cubicBezTo>
                    <a:pt x="24" y="337"/>
                    <a:pt x="7" y="360"/>
                    <a:pt x="2" y="390"/>
                  </a:cubicBezTo>
                  <a:cubicBezTo>
                    <a:pt x="0" y="401"/>
                    <a:pt x="0" y="413"/>
                    <a:pt x="1" y="425"/>
                  </a:cubicBezTo>
                  <a:cubicBezTo>
                    <a:pt x="12" y="422"/>
                    <a:pt x="24" y="421"/>
                    <a:pt x="34" y="4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4943476" y="2667000"/>
              <a:ext cx="2109788" cy="2520950"/>
            </a:xfrm>
            <a:custGeom>
              <a:avLst/>
              <a:gdLst/>
              <a:ahLst/>
              <a:cxnLst/>
              <a:rect l="l" t="t" r="r" b="b"/>
              <a:pathLst>
                <a:path w="996" h="1189" extrusionOk="0">
                  <a:moveTo>
                    <a:pt x="825" y="924"/>
                  </a:moveTo>
                  <a:cubicBezTo>
                    <a:pt x="787" y="924"/>
                    <a:pt x="756" y="950"/>
                    <a:pt x="747" y="985"/>
                  </a:cubicBezTo>
                  <a:cubicBezTo>
                    <a:pt x="681" y="969"/>
                    <a:pt x="603" y="930"/>
                    <a:pt x="526" y="889"/>
                  </a:cubicBezTo>
                  <a:cubicBezTo>
                    <a:pt x="550" y="828"/>
                    <a:pt x="557" y="781"/>
                    <a:pt x="559" y="755"/>
                  </a:cubicBezTo>
                  <a:cubicBezTo>
                    <a:pt x="660" y="749"/>
                    <a:pt x="738" y="694"/>
                    <a:pt x="785" y="595"/>
                  </a:cubicBezTo>
                  <a:cubicBezTo>
                    <a:pt x="820" y="518"/>
                    <a:pt x="825" y="442"/>
                    <a:pt x="825" y="439"/>
                  </a:cubicBezTo>
                  <a:cubicBezTo>
                    <a:pt x="825" y="430"/>
                    <a:pt x="821" y="422"/>
                    <a:pt x="814" y="418"/>
                  </a:cubicBezTo>
                  <a:cubicBezTo>
                    <a:pt x="816" y="396"/>
                    <a:pt x="825" y="355"/>
                    <a:pt x="859" y="316"/>
                  </a:cubicBezTo>
                  <a:cubicBezTo>
                    <a:pt x="870" y="303"/>
                    <a:pt x="883" y="289"/>
                    <a:pt x="896" y="276"/>
                  </a:cubicBezTo>
                  <a:cubicBezTo>
                    <a:pt x="945" y="225"/>
                    <a:pt x="996" y="171"/>
                    <a:pt x="996" y="93"/>
                  </a:cubicBezTo>
                  <a:cubicBezTo>
                    <a:pt x="995" y="77"/>
                    <a:pt x="990" y="64"/>
                    <a:pt x="978" y="53"/>
                  </a:cubicBezTo>
                  <a:cubicBezTo>
                    <a:pt x="954" y="30"/>
                    <a:pt x="910" y="24"/>
                    <a:pt x="884" y="22"/>
                  </a:cubicBezTo>
                  <a:cubicBezTo>
                    <a:pt x="881" y="14"/>
                    <a:pt x="875" y="8"/>
                    <a:pt x="866" y="5"/>
                  </a:cubicBezTo>
                  <a:cubicBezTo>
                    <a:pt x="851" y="0"/>
                    <a:pt x="834" y="8"/>
                    <a:pt x="828" y="24"/>
                  </a:cubicBezTo>
                  <a:cubicBezTo>
                    <a:pt x="823" y="39"/>
                    <a:pt x="831" y="56"/>
                    <a:pt x="847" y="62"/>
                  </a:cubicBezTo>
                  <a:cubicBezTo>
                    <a:pt x="862" y="67"/>
                    <a:pt x="880" y="59"/>
                    <a:pt x="885" y="43"/>
                  </a:cubicBezTo>
                  <a:cubicBezTo>
                    <a:pt x="885" y="43"/>
                    <a:pt x="885" y="42"/>
                    <a:pt x="885" y="42"/>
                  </a:cubicBezTo>
                  <a:cubicBezTo>
                    <a:pt x="908" y="44"/>
                    <a:pt x="945" y="49"/>
                    <a:pt x="964" y="67"/>
                  </a:cubicBezTo>
                  <a:cubicBezTo>
                    <a:pt x="972" y="75"/>
                    <a:pt x="975" y="83"/>
                    <a:pt x="976" y="93"/>
                  </a:cubicBezTo>
                  <a:cubicBezTo>
                    <a:pt x="976" y="163"/>
                    <a:pt x="930" y="211"/>
                    <a:pt x="881" y="262"/>
                  </a:cubicBezTo>
                  <a:cubicBezTo>
                    <a:pt x="869" y="276"/>
                    <a:pt x="856" y="289"/>
                    <a:pt x="843" y="303"/>
                  </a:cubicBezTo>
                  <a:cubicBezTo>
                    <a:pt x="806" y="347"/>
                    <a:pt x="796" y="392"/>
                    <a:pt x="794" y="418"/>
                  </a:cubicBezTo>
                  <a:cubicBezTo>
                    <a:pt x="787" y="421"/>
                    <a:pt x="782" y="428"/>
                    <a:pt x="781" y="436"/>
                  </a:cubicBezTo>
                  <a:cubicBezTo>
                    <a:pt x="781" y="437"/>
                    <a:pt x="777" y="508"/>
                    <a:pt x="744" y="577"/>
                  </a:cubicBezTo>
                  <a:cubicBezTo>
                    <a:pt x="702" y="666"/>
                    <a:pt x="635" y="711"/>
                    <a:pt x="543" y="711"/>
                  </a:cubicBezTo>
                  <a:cubicBezTo>
                    <a:pt x="451" y="711"/>
                    <a:pt x="384" y="666"/>
                    <a:pt x="342" y="577"/>
                  </a:cubicBezTo>
                  <a:cubicBezTo>
                    <a:pt x="309" y="508"/>
                    <a:pt x="305" y="437"/>
                    <a:pt x="305" y="436"/>
                  </a:cubicBezTo>
                  <a:cubicBezTo>
                    <a:pt x="304" y="428"/>
                    <a:pt x="299" y="421"/>
                    <a:pt x="292" y="418"/>
                  </a:cubicBezTo>
                  <a:cubicBezTo>
                    <a:pt x="290" y="392"/>
                    <a:pt x="280" y="347"/>
                    <a:pt x="243" y="303"/>
                  </a:cubicBezTo>
                  <a:cubicBezTo>
                    <a:pt x="230" y="289"/>
                    <a:pt x="217" y="276"/>
                    <a:pt x="205" y="262"/>
                  </a:cubicBezTo>
                  <a:cubicBezTo>
                    <a:pt x="156" y="211"/>
                    <a:pt x="110" y="163"/>
                    <a:pt x="110" y="93"/>
                  </a:cubicBezTo>
                  <a:cubicBezTo>
                    <a:pt x="111" y="83"/>
                    <a:pt x="114" y="75"/>
                    <a:pt x="122" y="67"/>
                  </a:cubicBezTo>
                  <a:cubicBezTo>
                    <a:pt x="141" y="49"/>
                    <a:pt x="178" y="44"/>
                    <a:pt x="201" y="42"/>
                  </a:cubicBezTo>
                  <a:cubicBezTo>
                    <a:pt x="201" y="42"/>
                    <a:pt x="201" y="43"/>
                    <a:pt x="201" y="43"/>
                  </a:cubicBezTo>
                  <a:cubicBezTo>
                    <a:pt x="206" y="59"/>
                    <a:pt x="224" y="67"/>
                    <a:pt x="239" y="62"/>
                  </a:cubicBezTo>
                  <a:cubicBezTo>
                    <a:pt x="255" y="56"/>
                    <a:pt x="263" y="39"/>
                    <a:pt x="258" y="24"/>
                  </a:cubicBezTo>
                  <a:cubicBezTo>
                    <a:pt x="252" y="8"/>
                    <a:pt x="235" y="0"/>
                    <a:pt x="220" y="5"/>
                  </a:cubicBezTo>
                  <a:cubicBezTo>
                    <a:pt x="211" y="8"/>
                    <a:pt x="205" y="14"/>
                    <a:pt x="202" y="22"/>
                  </a:cubicBezTo>
                  <a:cubicBezTo>
                    <a:pt x="176" y="24"/>
                    <a:pt x="132" y="30"/>
                    <a:pt x="108" y="53"/>
                  </a:cubicBezTo>
                  <a:cubicBezTo>
                    <a:pt x="96" y="64"/>
                    <a:pt x="91" y="77"/>
                    <a:pt x="90" y="93"/>
                  </a:cubicBezTo>
                  <a:cubicBezTo>
                    <a:pt x="90" y="171"/>
                    <a:pt x="141" y="225"/>
                    <a:pt x="190" y="276"/>
                  </a:cubicBezTo>
                  <a:cubicBezTo>
                    <a:pt x="203" y="289"/>
                    <a:pt x="216" y="303"/>
                    <a:pt x="227" y="316"/>
                  </a:cubicBezTo>
                  <a:cubicBezTo>
                    <a:pt x="261" y="355"/>
                    <a:pt x="270" y="396"/>
                    <a:pt x="272" y="418"/>
                  </a:cubicBezTo>
                  <a:cubicBezTo>
                    <a:pt x="265" y="422"/>
                    <a:pt x="261" y="430"/>
                    <a:pt x="261" y="439"/>
                  </a:cubicBezTo>
                  <a:cubicBezTo>
                    <a:pt x="261" y="442"/>
                    <a:pt x="266" y="518"/>
                    <a:pt x="301" y="595"/>
                  </a:cubicBezTo>
                  <a:cubicBezTo>
                    <a:pt x="349" y="696"/>
                    <a:pt x="428" y="751"/>
                    <a:pt x="531" y="755"/>
                  </a:cubicBezTo>
                  <a:cubicBezTo>
                    <a:pt x="529" y="779"/>
                    <a:pt x="522" y="821"/>
                    <a:pt x="501" y="876"/>
                  </a:cubicBezTo>
                  <a:cubicBezTo>
                    <a:pt x="500" y="875"/>
                    <a:pt x="499" y="874"/>
                    <a:pt x="498" y="874"/>
                  </a:cubicBezTo>
                  <a:cubicBezTo>
                    <a:pt x="401" y="823"/>
                    <a:pt x="309" y="774"/>
                    <a:pt x="241" y="767"/>
                  </a:cubicBezTo>
                  <a:cubicBezTo>
                    <a:pt x="162" y="759"/>
                    <a:pt x="103" y="774"/>
                    <a:pt x="63" y="813"/>
                  </a:cubicBezTo>
                  <a:cubicBezTo>
                    <a:pt x="18" y="857"/>
                    <a:pt x="0" y="934"/>
                    <a:pt x="9" y="1039"/>
                  </a:cubicBezTo>
                  <a:cubicBezTo>
                    <a:pt x="15" y="1114"/>
                    <a:pt x="54" y="1166"/>
                    <a:pt x="118" y="1183"/>
                  </a:cubicBezTo>
                  <a:cubicBezTo>
                    <a:pt x="134" y="1187"/>
                    <a:pt x="151" y="1189"/>
                    <a:pt x="169" y="1189"/>
                  </a:cubicBezTo>
                  <a:cubicBezTo>
                    <a:pt x="264" y="1189"/>
                    <a:pt x="379" y="1128"/>
                    <a:pt x="444" y="1037"/>
                  </a:cubicBezTo>
                  <a:cubicBezTo>
                    <a:pt x="475" y="993"/>
                    <a:pt x="498" y="952"/>
                    <a:pt x="515" y="915"/>
                  </a:cubicBezTo>
                  <a:cubicBezTo>
                    <a:pt x="595" y="957"/>
                    <a:pt x="675" y="997"/>
                    <a:pt x="745" y="1013"/>
                  </a:cubicBezTo>
                  <a:cubicBezTo>
                    <a:pt x="749" y="1054"/>
                    <a:pt x="783" y="1086"/>
                    <a:pt x="825" y="1086"/>
                  </a:cubicBezTo>
                  <a:cubicBezTo>
                    <a:pt x="870" y="1086"/>
                    <a:pt x="906" y="1050"/>
                    <a:pt x="906" y="1005"/>
                  </a:cubicBezTo>
                  <a:cubicBezTo>
                    <a:pt x="906" y="961"/>
                    <a:pt x="870" y="924"/>
                    <a:pt x="825" y="924"/>
                  </a:cubicBezTo>
                  <a:moveTo>
                    <a:pt x="421" y="1021"/>
                  </a:moveTo>
                  <a:cubicBezTo>
                    <a:pt x="350" y="1120"/>
                    <a:pt x="217" y="1181"/>
                    <a:pt x="126" y="1156"/>
                  </a:cubicBezTo>
                  <a:cubicBezTo>
                    <a:pt x="73" y="1142"/>
                    <a:pt x="42" y="1100"/>
                    <a:pt x="37" y="1037"/>
                  </a:cubicBezTo>
                  <a:cubicBezTo>
                    <a:pt x="28" y="940"/>
                    <a:pt x="44" y="871"/>
                    <a:pt x="83" y="833"/>
                  </a:cubicBezTo>
                  <a:cubicBezTo>
                    <a:pt x="110" y="806"/>
                    <a:pt x="149" y="793"/>
                    <a:pt x="201" y="793"/>
                  </a:cubicBezTo>
                  <a:cubicBezTo>
                    <a:pt x="212" y="793"/>
                    <a:pt x="225" y="794"/>
                    <a:pt x="238" y="795"/>
                  </a:cubicBezTo>
                  <a:cubicBezTo>
                    <a:pt x="300" y="801"/>
                    <a:pt x="390" y="849"/>
                    <a:pt x="485" y="899"/>
                  </a:cubicBezTo>
                  <a:cubicBezTo>
                    <a:pt x="486" y="900"/>
                    <a:pt x="488" y="901"/>
                    <a:pt x="490" y="902"/>
                  </a:cubicBezTo>
                  <a:cubicBezTo>
                    <a:pt x="474" y="938"/>
                    <a:pt x="452" y="978"/>
                    <a:pt x="421" y="10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6577013" y="4683125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5545138" y="3381375"/>
              <a:ext cx="1096963" cy="93663"/>
            </a:xfrm>
            <a:custGeom>
              <a:avLst/>
              <a:gdLst/>
              <a:ahLst/>
              <a:cxnLst/>
              <a:rect l="l" t="t" r="r" b="b"/>
              <a:pathLst>
                <a:path w="518" h="44" extrusionOk="0">
                  <a:moveTo>
                    <a:pt x="0" y="0"/>
                  </a:moveTo>
                  <a:cubicBezTo>
                    <a:pt x="8" y="15"/>
                    <a:pt x="14" y="30"/>
                    <a:pt x="18" y="44"/>
                  </a:cubicBezTo>
                  <a:cubicBezTo>
                    <a:pt x="500" y="44"/>
                    <a:pt x="500" y="44"/>
                    <a:pt x="500" y="44"/>
                  </a:cubicBezTo>
                  <a:cubicBezTo>
                    <a:pt x="504" y="30"/>
                    <a:pt x="510" y="15"/>
                    <a:pt x="5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4767263" y="3381375"/>
              <a:ext cx="698500" cy="1103313"/>
            </a:xfrm>
            <a:custGeom>
              <a:avLst/>
              <a:gdLst/>
              <a:ahLst/>
              <a:cxnLst/>
              <a:rect l="l" t="t" r="r" b="b"/>
              <a:pathLst>
                <a:path w="330" h="520" extrusionOk="0">
                  <a:moveTo>
                    <a:pt x="314" y="44"/>
                  </a:moveTo>
                  <a:cubicBezTo>
                    <a:pt x="330" y="44"/>
                    <a:pt x="330" y="44"/>
                    <a:pt x="330" y="44"/>
                  </a:cubicBezTo>
                  <a:cubicBezTo>
                    <a:pt x="325" y="30"/>
                    <a:pt x="317" y="15"/>
                    <a:pt x="306" y="0"/>
                  </a:cubicBezTo>
                  <a:cubicBezTo>
                    <a:pt x="137" y="4"/>
                    <a:pt x="0" y="143"/>
                    <a:pt x="0" y="314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44" y="520"/>
                    <a:pt x="44" y="520"/>
                    <a:pt x="44" y="520"/>
                  </a:cubicBezTo>
                  <a:cubicBezTo>
                    <a:pt x="44" y="314"/>
                    <a:pt x="44" y="314"/>
                    <a:pt x="44" y="314"/>
                  </a:cubicBezTo>
                  <a:cubicBezTo>
                    <a:pt x="44" y="165"/>
                    <a:pt x="165" y="44"/>
                    <a:pt x="314" y="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6719888" y="3381375"/>
              <a:ext cx="700088" cy="1103313"/>
            </a:xfrm>
            <a:custGeom>
              <a:avLst/>
              <a:gdLst/>
              <a:ahLst/>
              <a:cxnLst/>
              <a:rect l="l" t="t" r="r" b="b"/>
              <a:pathLst>
                <a:path w="330" h="520" extrusionOk="0">
                  <a:moveTo>
                    <a:pt x="24" y="0"/>
                  </a:moveTo>
                  <a:cubicBezTo>
                    <a:pt x="13" y="15"/>
                    <a:pt x="5" y="30"/>
                    <a:pt x="0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5" y="44"/>
                    <a:pt x="286" y="165"/>
                    <a:pt x="286" y="314"/>
                  </a:cubicBezTo>
                  <a:cubicBezTo>
                    <a:pt x="286" y="520"/>
                    <a:pt x="286" y="520"/>
                    <a:pt x="286" y="520"/>
                  </a:cubicBezTo>
                  <a:cubicBezTo>
                    <a:pt x="330" y="520"/>
                    <a:pt x="330" y="520"/>
                    <a:pt x="330" y="520"/>
                  </a:cubicBezTo>
                  <a:cubicBezTo>
                    <a:pt x="330" y="314"/>
                    <a:pt x="330" y="314"/>
                    <a:pt x="330" y="314"/>
                  </a:cubicBezTo>
                  <a:cubicBezTo>
                    <a:pt x="330" y="143"/>
                    <a:pt x="193" y="4"/>
                    <a:pt x="2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374" name="Google Shape;374;p17"/>
          <p:cNvSpPr txBox="1"/>
          <p:nvPr/>
        </p:nvSpPr>
        <p:spPr>
          <a:xfrm>
            <a:off x="5591150" y="1341562"/>
            <a:ext cx="609520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You！</a:t>
            </a:r>
            <a:endParaRPr/>
          </a:p>
        </p:txBody>
      </p:sp>
      <p:grpSp>
        <p:nvGrpSpPr>
          <p:cNvPr id="375" name="Google Shape;375;p17"/>
          <p:cNvGrpSpPr/>
          <p:nvPr/>
        </p:nvGrpSpPr>
        <p:grpSpPr>
          <a:xfrm>
            <a:off x="10887735" y="6178312"/>
            <a:ext cx="407476" cy="407620"/>
            <a:chOff x="5196486" y="5946187"/>
            <a:chExt cx="305647" cy="305644"/>
          </a:xfrm>
        </p:grpSpPr>
        <p:grpSp>
          <p:nvGrpSpPr>
            <p:cNvPr id="376" name="Google Shape;376;p17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377" name="Google Shape;377;p17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65100" dist="139700" dir="7800000" sx="74000" sy="74000" algn="tr" rotWithShape="0">
                  <a:srgbClr val="000000">
                    <a:alpha val="5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78" name="Google Shape;378;p1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379" name="Google Shape;379;p17"/>
            <p:cNvSpPr/>
            <p:nvPr/>
          </p:nvSpPr>
          <p:spPr>
            <a:xfrm>
              <a:off x="5276888" y="6030324"/>
              <a:ext cx="170620" cy="137369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81000" tIns="40500" rIns="81000" bIns="405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380" name="Google Shape;380;p17"/>
          <p:cNvGrpSpPr/>
          <p:nvPr/>
        </p:nvGrpSpPr>
        <p:grpSpPr>
          <a:xfrm>
            <a:off x="11477521" y="6178312"/>
            <a:ext cx="407476" cy="407620"/>
            <a:chOff x="5638883" y="5946187"/>
            <a:chExt cx="305647" cy="305644"/>
          </a:xfrm>
        </p:grpSpPr>
        <p:grpSp>
          <p:nvGrpSpPr>
            <p:cNvPr id="381" name="Google Shape;381;p17"/>
            <p:cNvGrpSpPr/>
            <p:nvPr/>
          </p:nvGrpSpPr>
          <p:grpSpPr>
            <a:xfrm>
              <a:off x="5638883" y="5946187"/>
              <a:ext cx="305647" cy="305644"/>
              <a:chOff x="1517330" y="1125257"/>
              <a:chExt cx="2204282" cy="2204282"/>
            </a:xfrm>
          </p:grpSpPr>
          <p:sp>
            <p:nvSpPr>
              <p:cNvPr id="382" name="Google Shape;382;p17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65100" dist="139700" dir="7800000" sx="74000" sy="74000" algn="tr" rotWithShape="0">
                  <a:srgbClr val="000000">
                    <a:alpha val="5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83" name="Google Shape;383;p1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384" name="Google Shape;384;p17"/>
            <p:cNvSpPr/>
            <p:nvPr/>
          </p:nvSpPr>
          <p:spPr>
            <a:xfrm>
              <a:off x="5694390" y="6035130"/>
              <a:ext cx="194632" cy="113061"/>
            </a:xfrm>
            <a:custGeom>
              <a:avLst/>
              <a:gdLst/>
              <a:ahLst/>
              <a:cxnLst/>
              <a:rect l="l" t="t" r="r" b="b"/>
              <a:pathLst>
                <a:path w="165" h="104" extrusionOk="0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385" name="Google Shape;385;p17"/>
          <p:cNvGrpSpPr/>
          <p:nvPr/>
        </p:nvGrpSpPr>
        <p:grpSpPr>
          <a:xfrm>
            <a:off x="9692264" y="6178312"/>
            <a:ext cx="407476" cy="407620"/>
            <a:chOff x="4299766" y="5946187"/>
            <a:chExt cx="305647" cy="305644"/>
          </a:xfrm>
        </p:grpSpPr>
        <p:grpSp>
          <p:nvGrpSpPr>
            <p:cNvPr id="386" name="Google Shape;386;p17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387" name="Google Shape;387;p17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65100" dist="139700" dir="7800000" sx="74000" sy="74000" algn="tr" rotWithShape="0">
                  <a:srgbClr val="000000">
                    <a:alpha val="5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88" name="Google Shape;388;p1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389" name="Google Shape;389;p17"/>
            <p:cNvSpPr/>
            <p:nvPr/>
          </p:nvSpPr>
          <p:spPr>
            <a:xfrm>
              <a:off x="4381353" y="6022165"/>
              <a:ext cx="142472" cy="146367"/>
            </a:xfrm>
            <a:custGeom>
              <a:avLst/>
              <a:gdLst/>
              <a:ahLst/>
              <a:cxnLst/>
              <a:rect l="l" t="t" r="r" b="b"/>
              <a:pathLst>
                <a:path w="46" h="51" extrusionOk="0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81000" tIns="40500" rIns="81000" bIns="405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390" name="Google Shape;390;p17"/>
          <p:cNvGrpSpPr/>
          <p:nvPr/>
        </p:nvGrpSpPr>
        <p:grpSpPr>
          <a:xfrm>
            <a:off x="10279688" y="6178312"/>
            <a:ext cx="407476" cy="407620"/>
            <a:chOff x="4740390" y="5946187"/>
            <a:chExt cx="305647" cy="305644"/>
          </a:xfrm>
        </p:grpSpPr>
        <p:grpSp>
          <p:nvGrpSpPr>
            <p:cNvPr id="391" name="Google Shape;391;p17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392" name="Google Shape;392;p17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65100" dist="139700" dir="7800000" sx="74000" sy="74000" algn="tr" rotWithShape="0">
                  <a:srgbClr val="000000">
                    <a:alpha val="5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  <p:sp>
            <p:nvSpPr>
              <p:cNvPr id="393" name="Google Shape;393;p1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394" name="Google Shape;394;p17"/>
            <p:cNvSpPr/>
            <p:nvPr/>
          </p:nvSpPr>
          <p:spPr>
            <a:xfrm>
              <a:off x="4814511" y="6022165"/>
              <a:ext cx="157403" cy="145529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81000" tIns="40500" rIns="81000" bIns="405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395" name="Google Shape;395;p17"/>
          <p:cNvGrpSpPr/>
          <p:nvPr/>
        </p:nvGrpSpPr>
        <p:grpSpPr>
          <a:xfrm>
            <a:off x="6380666" y="2698261"/>
            <a:ext cx="4585610" cy="45719"/>
            <a:chOff x="3060700" y="4724400"/>
            <a:chExt cx="5955507" cy="31432"/>
          </a:xfrm>
        </p:grpSpPr>
        <p:cxnSp>
          <p:nvCxnSpPr>
            <p:cNvPr id="396" name="Google Shape;396;p17"/>
            <p:cNvCxnSpPr/>
            <p:nvPr/>
          </p:nvCxnSpPr>
          <p:spPr>
            <a:xfrm>
              <a:off x="3060700" y="4724400"/>
              <a:ext cx="5955507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7"/>
            <p:cNvCxnSpPr/>
            <p:nvPr/>
          </p:nvCxnSpPr>
          <p:spPr>
            <a:xfrm>
              <a:off x="3060700" y="4755832"/>
              <a:ext cx="5955507" cy="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15">
            <a:extLst>
              <a:ext uri="{FF2B5EF4-FFF2-40B4-BE49-F238E27FC236}">
                <a16:creationId xmlns:a16="http://schemas.microsoft.com/office/drawing/2014/main" id="{FA4C6661-9DA0-25D0-6F9C-DED1D95CDA27}"/>
              </a:ext>
            </a:extLst>
          </p:cNvPr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APPENDIX – Correlation Coefficient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4CCC6E8-909B-12C4-BAED-B399E966A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604" y="915572"/>
            <a:ext cx="6003390" cy="54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15">
            <a:extLst>
              <a:ext uri="{FF2B5EF4-FFF2-40B4-BE49-F238E27FC236}">
                <a16:creationId xmlns:a16="http://schemas.microsoft.com/office/drawing/2014/main" id="{A04725B1-8EA2-B7B4-4E50-FF8F541DF2BE}"/>
              </a:ext>
            </a:extLst>
          </p:cNvPr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APPENDIX – Logistic Regression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B12FDE-D362-E6CA-040A-8C07887A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42" y="1143586"/>
            <a:ext cx="4732197" cy="432118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1D457D-6667-DB29-B945-B4FAF2CD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90" y="1142650"/>
            <a:ext cx="6092653" cy="432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8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15">
            <a:extLst>
              <a:ext uri="{FF2B5EF4-FFF2-40B4-BE49-F238E27FC236}">
                <a16:creationId xmlns:a16="http://schemas.microsoft.com/office/drawing/2014/main" id="{A04725B1-8EA2-B7B4-4E50-FF8F541DF2BE}"/>
              </a:ext>
            </a:extLst>
          </p:cNvPr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APPENDIX – Logistic Regression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2C84B25-2FC2-66E0-8C94-49206536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0" y="1804725"/>
            <a:ext cx="6092653" cy="3480707"/>
          </a:xfrm>
          <a:prstGeom prst="rect">
            <a:avLst/>
          </a:prstGeom>
        </p:spPr>
      </p:pic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E53031D-CF29-C2C5-E6C5-4EF097C9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132" y="765633"/>
            <a:ext cx="4574430" cy="3126325"/>
          </a:xfrm>
          <a:prstGeom prst="rect">
            <a:avLst/>
          </a:prstGeom>
        </p:spPr>
      </p:pic>
      <p:pic>
        <p:nvPicPr>
          <p:cNvPr id="7" name="Picture 6" descr="A graph of a lift chart&#10;&#10;Description automatically generated">
            <a:extLst>
              <a:ext uri="{FF2B5EF4-FFF2-40B4-BE49-F238E27FC236}">
                <a16:creationId xmlns:a16="http://schemas.microsoft.com/office/drawing/2014/main" id="{225DD1FA-5831-7863-43D8-BDAE0A32C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61" y="3659243"/>
            <a:ext cx="4175306" cy="29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5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15">
            <a:extLst>
              <a:ext uri="{FF2B5EF4-FFF2-40B4-BE49-F238E27FC236}">
                <a16:creationId xmlns:a16="http://schemas.microsoft.com/office/drawing/2014/main" id="{A04725B1-8EA2-B7B4-4E50-FF8F541DF2BE}"/>
              </a:ext>
            </a:extLst>
          </p:cNvPr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APPENDIX – Classification Tree</a:t>
            </a:r>
          </a:p>
        </p:txBody>
      </p:sp>
      <p:pic>
        <p:nvPicPr>
          <p:cNvPr id="8" name="Picture 7" descr="A diagram of a number&#10;&#10;Description automatically generated">
            <a:extLst>
              <a:ext uri="{FF2B5EF4-FFF2-40B4-BE49-F238E27FC236}">
                <a16:creationId xmlns:a16="http://schemas.microsoft.com/office/drawing/2014/main" id="{2DC252A1-06AD-1134-F870-FACF6889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1" y="1091368"/>
            <a:ext cx="5869901" cy="4114800"/>
          </a:xfrm>
          <a:prstGeom prst="rect">
            <a:avLst/>
          </a:prstGeom>
        </p:spPr>
      </p:pic>
      <p:pic>
        <p:nvPicPr>
          <p:cNvPr id="9" name="Picture 8" descr="A diagram with numbers and a line&#10;&#10;Description automatically generated">
            <a:extLst>
              <a:ext uri="{FF2B5EF4-FFF2-40B4-BE49-F238E27FC236}">
                <a16:creationId xmlns:a16="http://schemas.microsoft.com/office/drawing/2014/main" id="{1F81425A-38F9-20A6-F4C1-9F1C8681F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005" y="1145657"/>
            <a:ext cx="4338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2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15">
            <a:extLst>
              <a:ext uri="{FF2B5EF4-FFF2-40B4-BE49-F238E27FC236}">
                <a16:creationId xmlns:a16="http://schemas.microsoft.com/office/drawing/2014/main" id="{A04725B1-8EA2-B7B4-4E50-FF8F541DF2BE}"/>
              </a:ext>
            </a:extLst>
          </p:cNvPr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APPENDIX – Classification Tree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E3AB135-9D16-A18C-9859-794658321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77" y="1205375"/>
            <a:ext cx="4337640" cy="5168450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D2473FF-8579-772B-8383-C4175E2F3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09" y="798207"/>
            <a:ext cx="3938649" cy="2990546"/>
          </a:xfrm>
          <a:prstGeom prst="rect">
            <a:avLst/>
          </a:prstGeom>
        </p:spPr>
      </p:pic>
      <p:pic>
        <p:nvPicPr>
          <p:cNvPr id="7" name="Picture 6" descr="A graph of a lift chart&#10;&#10;Description automatically generated">
            <a:extLst>
              <a:ext uri="{FF2B5EF4-FFF2-40B4-BE49-F238E27FC236}">
                <a16:creationId xmlns:a16="http://schemas.microsoft.com/office/drawing/2014/main" id="{9AA02B57-E420-1FDE-EB17-3977FF1D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130" y="3827539"/>
            <a:ext cx="4135971" cy="300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0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346000"/>
            <a:ext cx="11521440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5">
            <a:hlinkClick r:id="rId4" action="ppaction://hlinksldjump"/>
          </p:cNvPr>
          <p:cNvSpPr txBox="1"/>
          <p:nvPr/>
        </p:nvSpPr>
        <p:spPr>
          <a:xfrm>
            <a:off x="6115534" y="2432203"/>
            <a:ext cx="4555759" cy="50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Problem Description</a:t>
            </a:r>
            <a:endParaRPr sz="18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5">
            <a:hlinkClick r:id="" action="ppaction://noaction"/>
          </p:cNvPr>
          <p:cNvSpPr txBox="1"/>
          <p:nvPr/>
        </p:nvSpPr>
        <p:spPr>
          <a:xfrm>
            <a:off x="7298162" y="3271192"/>
            <a:ext cx="62847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28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5"/>
          <p:cNvSpPr txBox="1"/>
          <p:nvPr/>
        </p:nvSpPr>
        <p:spPr>
          <a:xfrm>
            <a:off x="7301726" y="4080741"/>
            <a:ext cx="399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Times New Roman"/>
                <a:ea typeface="Microsoft Yahei"/>
                <a:cs typeface="Times New Roman"/>
                <a:sym typeface="Microsoft Yahei"/>
              </a:rPr>
              <a:t>Results</a:t>
            </a:r>
            <a:endParaRPr sz="1800" b="1">
              <a:solidFill>
                <a:schemeClr val="accent1"/>
              </a:solidFill>
              <a:latin typeface="Times New Roman"/>
              <a:ea typeface="Microsoft Yahei"/>
              <a:cs typeface="Times New Roman"/>
              <a:sym typeface="Microsoft Yahei"/>
            </a:endParaRPr>
          </a:p>
        </p:txBody>
      </p:sp>
      <p:sp>
        <p:nvSpPr>
          <p:cNvPr id="68" name="Google Shape;68;p5">
            <a:hlinkClick r:id="rId4" action="ppaction://hlinksldjump"/>
          </p:cNvPr>
          <p:cNvSpPr txBox="1"/>
          <p:nvPr/>
        </p:nvSpPr>
        <p:spPr>
          <a:xfrm>
            <a:off x="6200464" y="4887493"/>
            <a:ext cx="399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2"/>
                </a:solidFill>
                <a:latin typeface="Times New Roman"/>
                <a:ea typeface="Microsoft Yahei"/>
                <a:cs typeface="Times New Roman"/>
                <a:sym typeface="Microsoft Yahei"/>
              </a:rPr>
              <a:t>Recommendation</a:t>
            </a:r>
            <a:endParaRPr sz="1800" b="1">
              <a:solidFill>
                <a:schemeClr val="accent2"/>
              </a:solidFill>
              <a:latin typeface="Times New Roman"/>
              <a:ea typeface="Microsoft Yahei"/>
              <a:cs typeface="Times New Roman"/>
              <a:sym typeface="Microsoft Yahei"/>
            </a:endParaRPr>
          </a:p>
        </p:txBody>
      </p:sp>
      <p:cxnSp>
        <p:nvCxnSpPr>
          <p:cNvPr id="69" name="Google Shape;69;p5"/>
          <p:cNvCxnSpPr/>
          <p:nvPr/>
        </p:nvCxnSpPr>
        <p:spPr>
          <a:xfrm>
            <a:off x="6155138" y="1471385"/>
            <a:ext cx="0" cy="543378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70" name="Google Shape;70;p5"/>
          <p:cNvGrpSpPr/>
          <p:nvPr/>
        </p:nvGrpSpPr>
        <p:grpSpPr>
          <a:xfrm>
            <a:off x="5864232" y="2326251"/>
            <a:ext cx="581812" cy="668674"/>
            <a:chOff x="5864232" y="2326251"/>
            <a:chExt cx="581812" cy="668674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5820801" y="2369682"/>
              <a:ext cx="668674" cy="581812"/>
            </a:xfrm>
            <a:custGeom>
              <a:avLst/>
              <a:gdLst/>
              <a:ahLst/>
              <a:cxnLst/>
              <a:rect l="l" t="t" r="r" b="b"/>
              <a:pathLst>
                <a:path w="816" h="710" extrusionOk="0">
                  <a:moveTo>
                    <a:pt x="202" y="0"/>
                  </a:moveTo>
                  <a:lnTo>
                    <a:pt x="0" y="355"/>
                  </a:lnTo>
                  <a:lnTo>
                    <a:pt x="202" y="710"/>
                  </a:lnTo>
                  <a:lnTo>
                    <a:pt x="614" y="710"/>
                  </a:lnTo>
                  <a:lnTo>
                    <a:pt x="816" y="355"/>
                  </a:lnTo>
                  <a:lnTo>
                    <a:pt x="614" y="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 w="508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88900" dist="38100" dir="2699985" rotWithShape="0">
                <a:srgbClr val="000000">
                  <a:alpha val="2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ndar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5">
              <a:hlinkClick r:id="rId4" action="ppaction://hlinksldjump"/>
            </p:cNvPr>
            <p:cNvSpPr/>
            <p:nvPr/>
          </p:nvSpPr>
          <p:spPr>
            <a:xfrm>
              <a:off x="5958202" y="2437618"/>
              <a:ext cx="397248" cy="460267"/>
            </a:xfrm>
            <a:custGeom>
              <a:avLst/>
              <a:gdLst/>
              <a:ahLst/>
              <a:cxnLst/>
              <a:rect l="l" t="t" r="r" b="b"/>
              <a:pathLst>
                <a:path w="561608" h="649318" extrusionOk="0">
                  <a:moveTo>
                    <a:pt x="282768" y="0"/>
                  </a:moveTo>
                  <a:lnTo>
                    <a:pt x="561608" y="159711"/>
                  </a:lnTo>
                  <a:lnTo>
                    <a:pt x="561608" y="485680"/>
                  </a:lnTo>
                  <a:lnTo>
                    <a:pt x="282768" y="649318"/>
                  </a:lnTo>
                  <a:lnTo>
                    <a:pt x="0" y="485680"/>
                  </a:lnTo>
                  <a:lnTo>
                    <a:pt x="0" y="1597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rosoft Yahei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1</a:t>
              </a:r>
              <a:endParaRPr sz="24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73" name="Google Shape;73;p5"/>
          <p:cNvGrpSpPr/>
          <p:nvPr/>
        </p:nvGrpSpPr>
        <p:grpSpPr>
          <a:xfrm>
            <a:off x="5864232" y="3173133"/>
            <a:ext cx="581812" cy="668674"/>
            <a:chOff x="5864232" y="3173133"/>
            <a:chExt cx="581812" cy="668674"/>
          </a:xfrm>
        </p:grpSpPr>
        <p:sp>
          <p:nvSpPr>
            <p:cNvPr id="74" name="Google Shape;74;p5"/>
            <p:cNvSpPr/>
            <p:nvPr/>
          </p:nvSpPr>
          <p:spPr>
            <a:xfrm rot="-5400000">
              <a:off x="5820801" y="3216564"/>
              <a:ext cx="668674" cy="581812"/>
            </a:xfrm>
            <a:custGeom>
              <a:avLst/>
              <a:gdLst/>
              <a:ahLst/>
              <a:cxnLst/>
              <a:rect l="l" t="t" r="r" b="b"/>
              <a:pathLst>
                <a:path w="816" h="710" extrusionOk="0">
                  <a:moveTo>
                    <a:pt x="202" y="0"/>
                  </a:moveTo>
                  <a:lnTo>
                    <a:pt x="0" y="355"/>
                  </a:lnTo>
                  <a:lnTo>
                    <a:pt x="202" y="710"/>
                  </a:lnTo>
                  <a:lnTo>
                    <a:pt x="614" y="710"/>
                  </a:lnTo>
                  <a:lnTo>
                    <a:pt x="816" y="355"/>
                  </a:lnTo>
                  <a:lnTo>
                    <a:pt x="614" y="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 w="508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88900" dist="38100" dir="2699985" rotWithShape="0">
                <a:srgbClr val="000000">
                  <a:alpha val="2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ndar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5">
              <a:hlinkClick r:id="" action="ppaction://noaction"/>
            </p:cNvPr>
            <p:cNvSpPr/>
            <p:nvPr/>
          </p:nvSpPr>
          <p:spPr>
            <a:xfrm>
              <a:off x="5958202" y="3290632"/>
              <a:ext cx="397248" cy="460267"/>
            </a:xfrm>
            <a:custGeom>
              <a:avLst/>
              <a:gdLst/>
              <a:ahLst/>
              <a:cxnLst/>
              <a:rect l="l" t="t" r="r" b="b"/>
              <a:pathLst>
                <a:path w="561608" h="649318" extrusionOk="0">
                  <a:moveTo>
                    <a:pt x="282768" y="0"/>
                  </a:moveTo>
                  <a:lnTo>
                    <a:pt x="561608" y="159711"/>
                  </a:lnTo>
                  <a:lnTo>
                    <a:pt x="561608" y="485680"/>
                  </a:lnTo>
                  <a:lnTo>
                    <a:pt x="282768" y="649318"/>
                  </a:lnTo>
                  <a:lnTo>
                    <a:pt x="0" y="485680"/>
                  </a:lnTo>
                  <a:lnTo>
                    <a:pt x="0" y="1597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rosoft Yahei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2</a:t>
              </a:r>
              <a:endParaRPr sz="24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76" name="Google Shape;76;p5"/>
          <p:cNvGrpSpPr/>
          <p:nvPr/>
        </p:nvGrpSpPr>
        <p:grpSpPr>
          <a:xfrm>
            <a:off x="5864232" y="4020014"/>
            <a:ext cx="581812" cy="668674"/>
            <a:chOff x="5864232" y="4020014"/>
            <a:chExt cx="581812" cy="668674"/>
          </a:xfrm>
        </p:grpSpPr>
        <p:sp>
          <p:nvSpPr>
            <p:cNvPr id="77" name="Google Shape;77;p5"/>
            <p:cNvSpPr/>
            <p:nvPr/>
          </p:nvSpPr>
          <p:spPr>
            <a:xfrm rot="-5400000">
              <a:off x="5820801" y="4063445"/>
              <a:ext cx="668674" cy="581812"/>
            </a:xfrm>
            <a:custGeom>
              <a:avLst/>
              <a:gdLst/>
              <a:ahLst/>
              <a:cxnLst/>
              <a:rect l="l" t="t" r="r" b="b"/>
              <a:pathLst>
                <a:path w="816" h="710" extrusionOk="0">
                  <a:moveTo>
                    <a:pt x="202" y="0"/>
                  </a:moveTo>
                  <a:lnTo>
                    <a:pt x="0" y="355"/>
                  </a:lnTo>
                  <a:lnTo>
                    <a:pt x="202" y="710"/>
                  </a:lnTo>
                  <a:lnTo>
                    <a:pt x="614" y="710"/>
                  </a:lnTo>
                  <a:lnTo>
                    <a:pt x="816" y="355"/>
                  </a:lnTo>
                  <a:lnTo>
                    <a:pt x="614" y="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 w="508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88900" dist="38100" dir="2699985" rotWithShape="0">
                <a:srgbClr val="000000">
                  <a:alpha val="2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ndar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5958202" y="4143646"/>
              <a:ext cx="397248" cy="460267"/>
            </a:xfrm>
            <a:custGeom>
              <a:avLst/>
              <a:gdLst/>
              <a:ahLst/>
              <a:cxnLst/>
              <a:rect l="l" t="t" r="r" b="b"/>
              <a:pathLst>
                <a:path w="561608" h="649318" extrusionOk="0">
                  <a:moveTo>
                    <a:pt x="282768" y="0"/>
                  </a:moveTo>
                  <a:lnTo>
                    <a:pt x="561608" y="159711"/>
                  </a:lnTo>
                  <a:lnTo>
                    <a:pt x="561608" y="485680"/>
                  </a:lnTo>
                  <a:lnTo>
                    <a:pt x="282768" y="649318"/>
                  </a:lnTo>
                  <a:lnTo>
                    <a:pt x="0" y="485680"/>
                  </a:lnTo>
                  <a:lnTo>
                    <a:pt x="0" y="1597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rosoft Yahei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3</a:t>
              </a:r>
              <a:endParaRPr sz="24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79" name="Google Shape;79;p5"/>
          <p:cNvGrpSpPr/>
          <p:nvPr/>
        </p:nvGrpSpPr>
        <p:grpSpPr>
          <a:xfrm>
            <a:off x="5864232" y="4887504"/>
            <a:ext cx="581812" cy="668674"/>
            <a:chOff x="5864232" y="4887504"/>
            <a:chExt cx="581812" cy="668674"/>
          </a:xfrm>
        </p:grpSpPr>
        <p:sp>
          <p:nvSpPr>
            <p:cNvPr id="80" name="Google Shape;80;p5"/>
            <p:cNvSpPr/>
            <p:nvPr/>
          </p:nvSpPr>
          <p:spPr>
            <a:xfrm rot="-5400000">
              <a:off x="5820801" y="4930935"/>
              <a:ext cx="668674" cy="581812"/>
            </a:xfrm>
            <a:custGeom>
              <a:avLst/>
              <a:gdLst/>
              <a:ahLst/>
              <a:cxnLst/>
              <a:rect l="l" t="t" r="r" b="b"/>
              <a:pathLst>
                <a:path w="816" h="710" extrusionOk="0">
                  <a:moveTo>
                    <a:pt x="202" y="0"/>
                  </a:moveTo>
                  <a:lnTo>
                    <a:pt x="0" y="355"/>
                  </a:lnTo>
                  <a:lnTo>
                    <a:pt x="202" y="710"/>
                  </a:lnTo>
                  <a:lnTo>
                    <a:pt x="614" y="710"/>
                  </a:lnTo>
                  <a:lnTo>
                    <a:pt x="816" y="355"/>
                  </a:lnTo>
                  <a:lnTo>
                    <a:pt x="614" y="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 w="508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88900" dist="38100" dir="2699985" rotWithShape="0">
                <a:srgbClr val="000000">
                  <a:alpha val="2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ndara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5">
              <a:hlinkClick r:id="rId4" action="ppaction://hlinksldjump"/>
            </p:cNvPr>
            <p:cNvSpPr/>
            <p:nvPr/>
          </p:nvSpPr>
          <p:spPr>
            <a:xfrm>
              <a:off x="5958202" y="4996660"/>
              <a:ext cx="397248" cy="460267"/>
            </a:xfrm>
            <a:custGeom>
              <a:avLst/>
              <a:gdLst/>
              <a:ahLst/>
              <a:cxnLst/>
              <a:rect l="l" t="t" r="r" b="b"/>
              <a:pathLst>
                <a:path w="561608" h="649318" extrusionOk="0">
                  <a:moveTo>
                    <a:pt x="282768" y="0"/>
                  </a:moveTo>
                  <a:lnTo>
                    <a:pt x="561608" y="159711"/>
                  </a:lnTo>
                  <a:lnTo>
                    <a:pt x="561608" y="485680"/>
                  </a:lnTo>
                  <a:lnTo>
                    <a:pt x="282768" y="649318"/>
                  </a:lnTo>
                  <a:lnTo>
                    <a:pt x="0" y="485680"/>
                  </a:lnTo>
                  <a:lnTo>
                    <a:pt x="0" y="1597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rosoft Yahei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4</a:t>
              </a:r>
              <a:endParaRPr sz="24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82" name="Google Shape;82;p5"/>
          <p:cNvGrpSpPr/>
          <p:nvPr/>
        </p:nvGrpSpPr>
        <p:grpSpPr>
          <a:xfrm>
            <a:off x="3634958" y="0"/>
            <a:ext cx="5268560" cy="1654318"/>
            <a:chOff x="3114675" y="-3517009"/>
            <a:chExt cx="5962650" cy="5140214"/>
          </a:xfrm>
        </p:grpSpPr>
        <p:sp>
          <p:nvSpPr>
            <p:cNvPr id="83" name="Google Shape;83;p5"/>
            <p:cNvSpPr/>
            <p:nvPr/>
          </p:nvSpPr>
          <p:spPr>
            <a:xfrm>
              <a:off x="3114675" y="-3517009"/>
              <a:ext cx="5962650" cy="514021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2F2F2"/>
            </a:solidFill>
            <a:ln w="635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ndara"/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3349354" y="-3314700"/>
              <a:ext cx="5493292" cy="4735596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825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ndara"/>
                <a:buNone/>
              </a:pPr>
              <a:endParaRPr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5"/>
          <p:cNvSpPr/>
          <p:nvPr/>
        </p:nvSpPr>
        <p:spPr>
          <a:xfrm>
            <a:off x="5011419" y="405140"/>
            <a:ext cx="747810" cy="89752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86" name="Google Shape;86;p5"/>
          <p:cNvGrpSpPr/>
          <p:nvPr/>
        </p:nvGrpSpPr>
        <p:grpSpPr>
          <a:xfrm>
            <a:off x="5722925" y="346002"/>
            <a:ext cx="1766661" cy="1229613"/>
            <a:chOff x="792842" y="5668318"/>
            <a:chExt cx="1766661" cy="1229613"/>
          </a:xfrm>
        </p:grpSpPr>
        <p:sp>
          <p:nvSpPr>
            <p:cNvPr id="87" name="Google Shape;87;p5"/>
            <p:cNvSpPr txBox="1"/>
            <p:nvPr/>
          </p:nvSpPr>
          <p:spPr>
            <a:xfrm>
              <a:off x="982638" y="5668318"/>
              <a:ext cx="1252846" cy="785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Candara"/>
                <a:buNone/>
              </a:pPr>
              <a:endParaRPr sz="4400" b="1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8" name="Google Shape;88;p5"/>
            <p:cNvSpPr txBox="1"/>
            <p:nvPr/>
          </p:nvSpPr>
          <p:spPr>
            <a:xfrm>
              <a:off x="792842" y="6112119"/>
              <a:ext cx="1766661" cy="785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2400"/>
                <a:buFont typeface="Microsoft Yahei"/>
                <a:buNone/>
              </a:pPr>
              <a:r>
                <a:rPr lang="en-US" sz="2400" b="0" i="0" u="none" strike="noStrike" cap="none">
                  <a:solidFill>
                    <a:srgbClr val="F2F2F2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ONTENTS</a:t>
              </a:r>
              <a:endParaRPr sz="2400" b="0" i="0" u="none" strike="noStrike" cap="none">
                <a:solidFill>
                  <a:srgbClr val="F2F2F2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89" name="Google Shape;89;p5"/>
          <p:cNvGrpSpPr/>
          <p:nvPr/>
        </p:nvGrpSpPr>
        <p:grpSpPr>
          <a:xfrm>
            <a:off x="5119392" y="611854"/>
            <a:ext cx="117621" cy="218195"/>
            <a:chOff x="3324225" y="3228975"/>
            <a:chExt cx="109538" cy="203201"/>
          </a:xfrm>
        </p:grpSpPr>
        <p:sp>
          <p:nvSpPr>
            <p:cNvPr id="90" name="Google Shape;90;p5"/>
            <p:cNvSpPr/>
            <p:nvPr/>
          </p:nvSpPr>
          <p:spPr>
            <a:xfrm>
              <a:off x="3425825" y="323373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20000">
                  <a:srgbClr val="0070C0"/>
                </a:gs>
                <a:gs pos="81000">
                  <a:srgbClr val="00B0F0"/>
                </a:gs>
                <a:gs pos="100000">
                  <a:schemeClr val="lt1"/>
                </a:gs>
              </a:gsLst>
              <a:lin ang="1320000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3365500" y="330041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20000">
                  <a:srgbClr val="0070C0"/>
                </a:gs>
                <a:gs pos="81000">
                  <a:srgbClr val="00B0F0"/>
                </a:gs>
                <a:gs pos="100000">
                  <a:schemeClr val="lt1"/>
                </a:gs>
              </a:gsLst>
              <a:lin ang="1320000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3324225" y="3303588"/>
              <a:ext cx="38100" cy="128588"/>
            </a:xfrm>
            <a:custGeom>
              <a:avLst/>
              <a:gdLst/>
              <a:ahLst/>
              <a:cxnLst/>
              <a:rect l="l" t="t" r="r" b="b"/>
              <a:pathLst>
                <a:path w="10" h="34" extrusionOk="0">
                  <a:moveTo>
                    <a:pt x="0" y="34"/>
                  </a:moveTo>
                  <a:cubicBezTo>
                    <a:pt x="0" y="22"/>
                    <a:pt x="4" y="10"/>
                    <a:pt x="10" y="0"/>
                  </a:cubicBezTo>
                  <a:cubicBezTo>
                    <a:pt x="4" y="10"/>
                    <a:pt x="0" y="22"/>
                    <a:pt x="0" y="34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20000">
                  <a:srgbClr val="0070C0"/>
                </a:gs>
                <a:gs pos="81000">
                  <a:srgbClr val="00B0F0"/>
                </a:gs>
                <a:gs pos="100000">
                  <a:schemeClr val="lt1"/>
                </a:gs>
              </a:gsLst>
              <a:lin ang="1320000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429000" y="3228975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20000">
                  <a:srgbClr val="0070C0"/>
                </a:gs>
                <a:gs pos="81000">
                  <a:srgbClr val="00B0F0"/>
                </a:gs>
                <a:gs pos="100000">
                  <a:schemeClr val="lt1"/>
                </a:gs>
              </a:gsLst>
              <a:lin ang="1320000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94" name="Google Shape;94;p5"/>
          <p:cNvSpPr/>
          <p:nvPr/>
        </p:nvSpPr>
        <p:spPr>
          <a:xfrm>
            <a:off x="5116208" y="485587"/>
            <a:ext cx="571574" cy="718971"/>
          </a:xfrm>
          <a:custGeom>
            <a:avLst/>
            <a:gdLst/>
            <a:ahLst/>
            <a:cxnLst/>
            <a:rect l="l" t="t" r="r" b="b"/>
            <a:pathLst>
              <a:path w="1173" h="1472" extrusionOk="0">
                <a:moveTo>
                  <a:pt x="1131" y="535"/>
                </a:moveTo>
                <a:lnTo>
                  <a:pt x="1095" y="47"/>
                </a:lnTo>
                <a:cubicBezTo>
                  <a:pt x="1090" y="47"/>
                  <a:pt x="1081" y="49"/>
                  <a:pt x="1067" y="54"/>
                </a:cubicBezTo>
                <a:cubicBezTo>
                  <a:pt x="1043" y="64"/>
                  <a:pt x="1022" y="68"/>
                  <a:pt x="1003" y="68"/>
                </a:cubicBezTo>
                <a:cubicBezTo>
                  <a:pt x="975" y="68"/>
                  <a:pt x="947" y="64"/>
                  <a:pt x="919" y="54"/>
                </a:cubicBezTo>
                <a:cubicBezTo>
                  <a:pt x="810" y="17"/>
                  <a:pt x="714" y="0"/>
                  <a:pt x="629" y="5"/>
                </a:cubicBezTo>
                <a:cubicBezTo>
                  <a:pt x="214" y="24"/>
                  <a:pt x="5" y="278"/>
                  <a:pt x="0" y="768"/>
                </a:cubicBezTo>
                <a:cubicBezTo>
                  <a:pt x="5" y="1225"/>
                  <a:pt x="219" y="1458"/>
                  <a:pt x="643" y="1467"/>
                </a:cubicBezTo>
                <a:cubicBezTo>
                  <a:pt x="912" y="1472"/>
                  <a:pt x="1088" y="1345"/>
                  <a:pt x="1173" y="1086"/>
                </a:cubicBezTo>
                <a:lnTo>
                  <a:pt x="1088" y="1036"/>
                </a:lnTo>
                <a:cubicBezTo>
                  <a:pt x="999" y="1258"/>
                  <a:pt x="867" y="1369"/>
                  <a:pt x="692" y="1369"/>
                </a:cubicBezTo>
                <a:cubicBezTo>
                  <a:pt x="424" y="1359"/>
                  <a:pt x="290" y="1145"/>
                  <a:pt x="290" y="725"/>
                </a:cubicBezTo>
                <a:cubicBezTo>
                  <a:pt x="290" y="316"/>
                  <a:pt x="408" y="108"/>
                  <a:pt x="643" y="104"/>
                </a:cubicBezTo>
                <a:cubicBezTo>
                  <a:pt x="827" y="94"/>
                  <a:pt x="961" y="250"/>
                  <a:pt x="1046" y="570"/>
                </a:cubicBezTo>
                <a:lnTo>
                  <a:pt x="1131" y="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15">
            <a:extLst>
              <a:ext uri="{FF2B5EF4-FFF2-40B4-BE49-F238E27FC236}">
                <a16:creationId xmlns:a16="http://schemas.microsoft.com/office/drawing/2014/main" id="{A04725B1-8EA2-B7B4-4E50-FF8F541DF2BE}"/>
              </a:ext>
            </a:extLst>
          </p:cNvPr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APPENDIX – Random Forest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16019AE-FB26-E9BC-8D34-8C2AF8A1C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4" y="1084130"/>
            <a:ext cx="7331251" cy="839415"/>
          </a:xfrm>
          <a:prstGeom prst="rect">
            <a:avLst/>
          </a:prstGeom>
        </p:spPr>
      </p:pic>
      <p:pic>
        <p:nvPicPr>
          <p:cNvPr id="5" name="Picture 4" descr="A graph with black lines and white text&#10;&#10;Description automatically generated">
            <a:extLst>
              <a:ext uri="{FF2B5EF4-FFF2-40B4-BE49-F238E27FC236}">
                <a16:creationId xmlns:a16="http://schemas.microsoft.com/office/drawing/2014/main" id="{F89F42AE-624E-9666-B55B-7C66F489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24" y="2090288"/>
            <a:ext cx="585170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4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15">
            <a:extLst>
              <a:ext uri="{FF2B5EF4-FFF2-40B4-BE49-F238E27FC236}">
                <a16:creationId xmlns:a16="http://schemas.microsoft.com/office/drawing/2014/main" id="{A04725B1-8EA2-B7B4-4E50-FF8F541DF2BE}"/>
              </a:ext>
            </a:extLst>
          </p:cNvPr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APPENDIX – Random Forest</a:t>
            </a:r>
          </a:p>
        </p:txBody>
      </p:sp>
      <p:pic>
        <p:nvPicPr>
          <p:cNvPr id="8" name="Picture 7" descr="Black text on a white background&#10;&#10;Description automatically generated">
            <a:extLst>
              <a:ext uri="{FF2B5EF4-FFF2-40B4-BE49-F238E27FC236}">
                <a16:creationId xmlns:a16="http://schemas.microsoft.com/office/drawing/2014/main" id="{489342BB-F9BC-83A6-2508-1043127C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23" y="979968"/>
            <a:ext cx="6092653" cy="667658"/>
          </a:xfrm>
          <a:prstGeom prst="rect">
            <a:avLst/>
          </a:prstGeom>
        </p:spPr>
      </p:pic>
      <p:pic>
        <p:nvPicPr>
          <p:cNvPr id="6" name="Picture 5" descr="A graph of a curve&#10;&#10;Description automatically generated">
            <a:extLst>
              <a:ext uri="{FF2B5EF4-FFF2-40B4-BE49-F238E27FC236}">
                <a16:creationId xmlns:a16="http://schemas.microsoft.com/office/drawing/2014/main" id="{43B5C703-0B76-702A-8BCB-405C44D8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586" y="836209"/>
            <a:ext cx="3905190" cy="2892784"/>
          </a:xfrm>
          <a:prstGeom prst="rect">
            <a:avLst/>
          </a:prstGeom>
        </p:spPr>
      </p:pic>
      <p:pic>
        <p:nvPicPr>
          <p:cNvPr id="7" name="Picture 6" descr="A graph of a lift chart&#10;&#10;Description automatically generated">
            <a:extLst>
              <a:ext uri="{FF2B5EF4-FFF2-40B4-BE49-F238E27FC236}">
                <a16:creationId xmlns:a16="http://schemas.microsoft.com/office/drawing/2014/main" id="{385B7D5A-C5FA-89B5-FB39-3F2BB20A9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428" y="3735246"/>
            <a:ext cx="3903626" cy="297968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4044EE8-BCC5-B693-14AC-65E71077E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127" y="1595302"/>
            <a:ext cx="3500750" cy="52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5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atient&amp;#39;s recovery&#10;&#10;Description automatically generated">
            <a:extLst>
              <a:ext uri="{FF2B5EF4-FFF2-40B4-BE49-F238E27FC236}">
                <a16:creationId xmlns:a16="http://schemas.microsoft.com/office/drawing/2014/main" id="{C7CE1D78-DB26-38E6-CB3E-8BD7C0C7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49" y="1391697"/>
            <a:ext cx="11630083" cy="3933825"/>
          </a:xfrm>
          <a:prstGeom prst="rect">
            <a:avLst/>
          </a:prstGeom>
        </p:spPr>
      </p:pic>
      <p:sp>
        <p:nvSpPr>
          <p:cNvPr id="7" name="Google Shape;297;p15">
            <a:extLst>
              <a:ext uri="{FF2B5EF4-FFF2-40B4-BE49-F238E27FC236}">
                <a16:creationId xmlns:a16="http://schemas.microsoft.com/office/drawing/2014/main" id="{D640EACD-68FF-8CE8-3C95-79DB1945459F}"/>
              </a:ext>
            </a:extLst>
          </p:cNvPr>
          <p:cNvSpPr/>
          <p:nvPr/>
        </p:nvSpPr>
        <p:spPr>
          <a:xfrm>
            <a:off x="988986" y="117426"/>
            <a:ext cx="6928358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APPENDIX </a:t>
            </a:r>
            <a:endParaRPr lang="en-US" sz="1600" b="1">
              <a:solidFill>
                <a:schemeClr val="accent1"/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09829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4B354-41C4-00E1-CF25-C5F81361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3" y="1223963"/>
            <a:ext cx="11001430" cy="4410075"/>
          </a:xfrm>
          <a:prstGeom prst="rect">
            <a:avLst/>
          </a:prstGeom>
        </p:spPr>
      </p:pic>
      <p:sp>
        <p:nvSpPr>
          <p:cNvPr id="4" name="Google Shape;297;p15">
            <a:extLst>
              <a:ext uri="{FF2B5EF4-FFF2-40B4-BE49-F238E27FC236}">
                <a16:creationId xmlns:a16="http://schemas.microsoft.com/office/drawing/2014/main" id="{BA1C7E6B-7228-28C8-24F8-9EA432042165}"/>
              </a:ext>
            </a:extLst>
          </p:cNvPr>
          <p:cNvSpPr/>
          <p:nvPr/>
        </p:nvSpPr>
        <p:spPr>
          <a:xfrm>
            <a:off x="988986" y="117426"/>
            <a:ext cx="846883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APPENDIX – </a:t>
            </a:r>
            <a:r>
              <a:rPr lang="en-US" sz="20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Additional OU Exclusion Diagnosis List</a:t>
            </a:r>
          </a:p>
        </p:txBody>
      </p:sp>
    </p:spTree>
    <p:extLst>
      <p:ext uri="{BB962C8B-B14F-4D97-AF65-F5344CB8AC3E}">
        <p14:creationId xmlns:p14="http://schemas.microsoft.com/office/powerpoint/2010/main" val="35105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15">
            <a:extLst>
              <a:ext uri="{FF2B5EF4-FFF2-40B4-BE49-F238E27FC236}">
                <a16:creationId xmlns:a16="http://schemas.microsoft.com/office/drawing/2014/main" id="{70DA0862-70EC-8BA8-86F9-BCD5806589A0}"/>
              </a:ext>
            </a:extLst>
          </p:cNvPr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APPENDIX – Optimization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597BD-C323-B1C2-3BF4-19A91F83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3" y="948983"/>
            <a:ext cx="6091054" cy="171278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8C62A0-B6B3-47B2-F65F-2411E7F88A71}"/>
              </a:ext>
            </a:extLst>
          </p:cNvPr>
          <p:cNvSpPr/>
          <p:nvPr/>
        </p:nvSpPr>
        <p:spPr>
          <a:xfrm>
            <a:off x="2447838" y="2726553"/>
            <a:ext cx="7694785" cy="6791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  <a:cs typeface="Arial"/>
              </a:rPr>
              <a:t>Dr. Kelly wants to decrease the percentage of flipped patients from 45% to 20%;  so she can treat 55 medicine service patients per week (11 patients / day) in the OU instead of 44 (8 patients / day)</a:t>
            </a:r>
            <a:endParaRPr lang="en-US"/>
          </a:p>
        </p:txBody>
      </p:sp>
      <p:pic>
        <p:nvPicPr>
          <p:cNvPr id="9" name="Picture 8" descr="A screenshot of a report&#10;&#10;Description automatically generated">
            <a:extLst>
              <a:ext uri="{FF2B5EF4-FFF2-40B4-BE49-F238E27FC236}">
                <a16:creationId xmlns:a16="http://schemas.microsoft.com/office/drawing/2014/main" id="{BFF6C3B3-8430-89DA-71AF-CAF03EAC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945" y="3467532"/>
            <a:ext cx="6685412" cy="343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2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7;p15">
            <a:extLst>
              <a:ext uri="{FF2B5EF4-FFF2-40B4-BE49-F238E27FC236}">
                <a16:creationId xmlns:a16="http://schemas.microsoft.com/office/drawing/2014/main" id="{7A3C0287-FD63-006B-E31D-8947F55A7721}"/>
              </a:ext>
            </a:extLst>
          </p:cNvPr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3908D-0CC6-F974-623A-BBE1A23368A6}"/>
              </a:ext>
            </a:extLst>
          </p:cNvPr>
          <p:cNvSpPr txBox="1"/>
          <p:nvPr/>
        </p:nvSpPr>
        <p:spPr>
          <a:xfrm>
            <a:off x="985910" y="1116492"/>
            <a:ext cx="1071803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225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hlinkClick r:id="rId2"/>
              </a:rPr>
              <a:t>Dessislava Pachamanova</a:t>
            </a:r>
            <a:r>
              <a:rPr lang="en-US">
                <a:solidFill>
                  <a:srgbClr val="202225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</a:rPr>
              <a:t>, </a:t>
            </a:r>
            <a:r>
              <a:rPr lang="en-US">
                <a:solidFill>
                  <a:srgbClr val="202225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hlinkClick r:id="rId3"/>
              </a:rPr>
              <a:t>Vera Tilson</a:t>
            </a:r>
            <a:r>
              <a:rPr lang="en-US">
                <a:solidFill>
                  <a:srgbClr val="202225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</a:rPr>
              <a:t>, </a:t>
            </a:r>
            <a:r>
              <a:rPr lang="en-US">
                <a:solidFill>
                  <a:srgbClr val="202225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hlinkClick r:id="rId4"/>
              </a:rPr>
              <a:t>Keely Dwyer-Matzky</a:t>
            </a:r>
            <a:r>
              <a:rPr lang="en-US">
                <a:solidFill>
                  <a:srgbClr val="202225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</a:rPr>
              <a:t> (2021) Case Article—Machine Learning, Ethics, and Change Management: A Data-Driven Approach to Improving Hospital Observation Unit Operations. INFORMS Transactions on Education 22(3):178-187.</a:t>
            </a:r>
          </a:p>
          <a:p>
            <a:r>
              <a:rPr lang="en-US">
                <a:solidFill>
                  <a:srgbClr val="003896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hlinkClick r:id="rId5"/>
              </a:rPr>
              <a:t>https://doi.org/10.1287/ited.2021.0251ca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6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Problem Description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01" name="Google Shape;101;p6"/>
          <p:cNvGrpSpPr/>
          <p:nvPr/>
        </p:nvGrpSpPr>
        <p:grpSpPr>
          <a:xfrm>
            <a:off x="4078984" y="1061207"/>
            <a:ext cx="653166" cy="760203"/>
            <a:chOff x="4417853" y="1095705"/>
            <a:chExt cx="347957" cy="370682"/>
          </a:xfrm>
        </p:grpSpPr>
        <p:sp>
          <p:nvSpPr>
            <p:cNvPr id="102" name="Google Shape;102;p6"/>
            <p:cNvSpPr/>
            <p:nvPr/>
          </p:nvSpPr>
          <p:spPr>
            <a:xfrm>
              <a:off x="4417853" y="1095705"/>
              <a:ext cx="298690" cy="298690"/>
            </a:xfrm>
            <a:prstGeom prst="ellipse">
              <a:avLst/>
            </a:prstGeom>
            <a:solidFill>
              <a:srgbClr val="3381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6"/>
            <p:cNvSpPr txBox="1"/>
            <p:nvPr/>
          </p:nvSpPr>
          <p:spPr>
            <a:xfrm>
              <a:off x="4484964" y="1166306"/>
              <a:ext cx="280846" cy="300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6"/>
          <p:cNvGrpSpPr/>
          <p:nvPr/>
        </p:nvGrpSpPr>
        <p:grpSpPr>
          <a:xfrm>
            <a:off x="1198662" y="1181707"/>
            <a:ext cx="2709081" cy="463961"/>
            <a:chOff x="1835696" y="1081371"/>
            <a:chExt cx="2442281" cy="339930"/>
          </a:xfrm>
        </p:grpSpPr>
        <p:sp>
          <p:nvSpPr>
            <p:cNvPr id="105" name="Google Shape;105;p6"/>
            <p:cNvSpPr/>
            <p:nvPr/>
          </p:nvSpPr>
          <p:spPr>
            <a:xfrm>
              <a:off x="1835696" y="1095705"/>
              <a:ext cx="2442281" cy="298690"/>
            </a:xfrm>
            <a:prstGeom prst="rect">
              <a:avLst/>
            </a:prstGeom>
            <a:solidFill>
              <a:srgbClr val="3381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 txBox="1"/>
            <p:nvPr/>
          </p:nvSpPr>
          <p:spPr>
            <a:xfrm>
              <a:off x="2147923" y="1081371"/>
              <a:ext cx="1372128" cy="339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/>
            </a:p>
          </p:txBody>
        </p:sp>
      </p:grpSp>
      <p:grpSp>
        <p:nvGrpSpPr>
          <p:cNvPr id="107" name="Google Shape;107;p6"/>
          <p:cNvGrpSpPr/>
          <p:nvPr/>
        </p:nvGrpSpPr>
        <p:grpSpPr>
          <a:xfrm>
            <a:off x="7033876" y="5384779"/>
            <a:ext cx="2727245" cy="479562"/>
            <a:chOff x="1835696" y="1095705"/>
            <a:chExt cx="2442281" cy="346146"/>
          </a:xfrm>
        </p:grpSpPr>
        <p:sp>
          <p:nvSpPr>
            <p:cNvPr id="108" name="Google Shape;108;p6"/>
            <p:cNvSpPr/>
            <p:nvPr/>
          </p:nvSpPr>
          <p:spPr>
            <a:xfrm>
              <a:off x="1835696" y="1095705"/>
              <a:ext cx="2442281" cy="298690"/>
            </a:xfrm>
            <a:prstGeom prst="rect">
              <a:avLst/>
            </a:prstGeom>
            <a:solidFill>
              <a:srgbClr val="3381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"/>
            <p:cNvSpPr txBox="1"/>
            <p:nvPr/>
          </p:nvSpPr>
          <p:spPr>
            <a:xfrm>
              <a:off x="2286299" y="1101921"/>
              <a:ext cx="1104146" cy="339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Objective</a:t>
              </a:r>
              <a:endParaRPr/>
            </a:p>
          </p:txBody>
        </p:sp>
      </p:grpSp>
      <p:sp>
        <p:nvSpPr>
          <p:cNvPr id="110" name="Google Shape;110;p6"/>
          <p:cNvSpPr/>
          <p:nvPr/>
        </p:nvSpPr>
        <p:spPr>
          <a:xfrm>
            <a:off x="6780265" y="794452"/>
            <a:ext cx="3090753" cy="53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rgbClr val="262626"/>
                </a:solidFill>
                <a:latin typeface="Times New Roman"/>
                <a:cs typeface="Times New Roman"/>
                <a:sym typeface="Times New Roman"/>
              </a:rPr>
              <a:t>identify which patients were more likely to flip from observation to inpatient status.</a:t>
            </a:r>
            <a:endParaRPr lang="en-US">
              <a:sym typeface="Times New Roman"/>
            </a:endParaRPr>
          </a:p>
          <a:p>
            <a:pPr>
              <a:lnSpc>
                <a:spcPct val="130000"/>
              </a:lnSpc>
            </a:pPr>
            <a:endParaRPr lang="en-US" sz="1200">
              <a:solidFill>
                <a:srgbClr val="262626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819567" y="4355087"/>
            <a:ext cx="36531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262626"/>
                </a:solidFill>
              </a:rPr>
              <a:t>Flawed exclusion list       High “Flipped” rate</a:t>
            </a:r>
            <a:endParaRPr sz="1200" b="1">
              <a:solidFill>
                <a:srgbClr val="262626"/>
              </a:solidFill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Char char="❖"/>
            </a:pPr>
            <a:r>
              <a:rPr lang="en-US" sz="1200">
                <a:solidFill>
                  <a:srgbClr val="262626"/>
                </a:solidFill>
              </a:rPr>
              <a:t>Increased length of stay</a:t>
            </a:r>
            <a:endParaRPr sz="1200">
              <a:solidFill>
                <a:srgbClr val="262626"/>
              </a:solidFill>
            </a:endParaRPr>
          </a:p>
          <a:p>
            <a:pPr marL="457200" marR="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Char char="❖"/>
            </a:pPr>
            <a:r>
              <a:rPr lang="en-US" sz="1200">
                <a:solidFill>
                  <a:srgbClr val="262626"/>
                </a:solidFill>
              </a:rPr>
              <a:t>Inappropriate utilization of OU capacity</a:t>
            </a: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>
            <a:off x="6297274" y="5253620"/>
            <a:ext cx="631979" cy="740246"/>
            <a:chOff x="4417853" y="1095705"/>
            <a:chExt cx="342887" cy="359534"/>
          </a:xfrm>
        </p:grpSpPr>
        <p:sp>
          <p:nvSpPr>
            <p:cNvPr id="113" name="Google Shape;113;p6"/>
            <p:cNvSpPr/>
            <p:nvPr/>
          </p:nvSpPr>
          <p:spPr>
            <a:xfrm>
              <a:off x="4417853" y="1095705"/>
              <a:ext cx="298690" cy="298690"/>
            </a:xfrm>
            <a:prstGeom prst="ellipse">
              <a:avLst/>
            </a:prstGeom>
            <a:solidFill>
              <a:srgbClr val="3381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 txBox="1"/>
            <p:nvPr/>
          </p:nvSpPr>
          <p:spPr>
            <a:xfrm>
              <a:off x="4479894" y="1155158"/>
              <a:ext cx="280846" cy="300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6"/>
          <p:cNvSpPr txBox="1"/>
          <p:nvPr/>
        </p:nvSpPr>
        <p:spPr>
          <a:xfrm>
            <a:off x="3790950" y="6068553"/>
            <a:ext cx="34563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Candara"/>
                <a:ea typeface="Candara"/>
                <a:cs typeface="Candara"/>
                <a:sym typeface="Candara"/>
              </a:rPr>
              <a:t>Right Patient, Right bed!</a:t>
            </a:r>
            <a:endParaRPr sz="2400" b="1">
              <a:solidFill>
                <a:srgbClr val="3F3F3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941" y="2037532"/>
            <a:ext cx="3841242" cy="199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805" y="4478162"/>
            <a:ext cx="314325" cy="1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502035A-D1BB-44C1-0A10-0CF46E015980}"/>
              </a:ext>
            </a:extLst>
          </p:cNvPr>
          <p:cNvSpPr/>
          <p:nvPr/>
        </p:nvSpPr>
        <p:spPr>
          <a:xfrm rot="5400000">
            <a:off x="8131566" y="1302656"/>
            <a:ext cx="251392" cy="2312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0913E-A906-D8C5-AC4C-4A06C1243632}"/>
              </a:ext>
            </a:extLst>
          </p:cNvPr>
          <p:cNvSpPr txBox="1"/>
          <p:nvPr/>
        </p:nvSpPr>
        <p:spPr>
          <a:xfrm>
            <a:off x="6805615" y="2034731"/>
            <a:ext cx="41823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62626"/>
                </a:solidFill>
                <a:latin typeface="Times New Roman"/>
                <a:cs typeface="Segoe UI"/>
              </a:rPr>
              <a:t>Identify proper patients for the observation unit</a:t>
            </a:r>
            <a:r>
              <a:rPr lang="en-US">
                <a:latin typeface="Times New Roman"/>
                <a:cs typeface="Segoe UI"/>
              </a:rPr>
              <a:t> to i</a:t>
            </a:r>
            <a:r>
              <a:rPr lang="en-US" sz="1200">
                <a:solidFill>
                  <a:srgbClr val="262626"/>
                </a:solidFill>
                <a:latin typeface="Times New Roman"/>
                <a:cs typeface="Times New Roman"/>
              </a:rPr>
              <a:t>mprove hospital Observation</a:t>
            </a:r>
            <a:r>
              <a:rPr lang="en-US" sz="1200">
                <a:latin typeface="Times New Roman"/>
                <a:cs typeface="Times New Roman"/>
              </a:rPr>
              <a:t> </a:t>
            </a:r>
            <a:r>
              <a:rPr lang="en-US" sz="1200">
                <a:solidFill>
                  <a:srgbClr val="262626"/>
                </a:solidFill>
                <a:latin typeface="Times New Roman"/>
                <a:cs typeface="Times New Roman"/>
              </a:rPr>
              <a:t>Unit operations</a:t>
            </a:r>
            <a:r>
              <a:rPr lang="en-US">
                <a:latin typeface="Times New Roman"/>
                <a:cs typeface="Segoe UI"/>
              </a:rPr>
              <a:t> </a:t>
            </a:r>
            <a:endParaRPr lang="en-US" sz="1200">
              <a:latin typeface="Times New Roman"/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9483E-3170-3A7D-5E23-5F3FB1652248}"/>
              </a:ext>
            </a:extLst>
          </p:cNvPr>
          <p:cNvSpPr txBox="1"/>
          <p:nvPr/>
        </p:nvSpPr>
        <p:spPr>
          <a:xfrm>
            <a:off x="7249159" y="1575050"/>
            <a:ext cx="224226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</a:rPr>
              <a:t>Refine the exclusion list</a:t>
            </a:r>
            <a:endParaRPr lang="ja-JP" altLang="en-US" sz="1200">
              <a:latin typeface="Times New Roman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513CBA2-B36C-7AA6-B6A1-A238AD9561A4}"/>
              </a:ext>
            </a:extLst>
          </p:cNvPr>
          <p:cNvSpPr/>
          <p:nvPr/>
        </p:nvSpPr>
        <p:spPr>
          <a:xfrm rot="5400000">
            <a:off x="8151636" y="1825553"/>
            <a:ext cx="251392" cy="2312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measuring blood pressure&#10;&#10;Description automatically generated">
            <a:extLst>
              <a:ext uri="{FF2B5EF4-FFF2-40B4-BE49-F238E27FC236}">
                <a16:creationId xmlns:a16="http://schemas.microsoft.com/office/drawing/2014/main" id="{20CF9916-5A64-496E-2CC3-11A2D4F34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446" y="2828121"/>
            <a:ext cx="3838392" cy="2266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/>
          <p:nvPr/>
        </p:nvSpPr>
        <p:spPr>
          <a:xfrm>
            <a:off x="988986" y="117426"/>
            <a:ext cx="877862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Methodology--Exploratory Data Analysis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26" name="Google Shape;126;p7"/>
          <p:cNvCxnSpPr>
            <a:cxnSpLocks/>
          </p:cNvCxnSpPr>
          <p:nvPr/>
        </p:nvCxnSpPr>
        <p:spPr>
          <a:xfrm>
            <a:off x="3964302" y="1446056"/>
            <a:ext cx="4261807" cy="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04677A8-1327-6225-7A05-191104D54828}"/>
              </a:ext>
            </a:extLst>
          </p:cNvPr>
          <p:cNvSpPr txBox="1"/>
          <p:nvPr/>
        </p:nvSpPr>
        <p:spPr>
          <a:xfrm>
            <a:off x="3573683" y="984071"/>
            <a:ext cx="616286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rgbClr val="333333"/>
                </a:solidFill>
              </a:rPr>
              <a:t>Data Collection &amp; Preprocessing</a:t>
            </a:r>
            <a:endParaRPr lang="en-US" sz="2400" b="1"/>
          </a:p>
          <a:p>
            <a:endParaRPr lang="en-US" altLang="zh-CN" sz="2400" b="1">
              <a:solidFill>
                <a:srgbClr val="333333"/>
              </a:solidFill>
              <a:latin typeface="Microsoft Yahei"/>
            </a:endParaRPr>
          </a:p>
        </p:txBody>
      </p:sp>
      <p:pic>
        <p:nvPicPr>
          <p:cNvPr id="2" name="Picture 1" descr="A diagram of missing data&#10;&#10;Description automatically generated">
            <a:extLst>
              <a:ext uri="{FF2B5EF4-FFF2-40B4-BE49-F238E27FC236}">
                <a16:creationId xmlns:a16="http://schemas.microsoft.com/office/drawing/2014/main" id="{DBC43669-2238-C42B-C363-75A284E9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" y="1564183"/>
            <a:ext cx="11876640" cy="44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/>
          <p:nvPr/>
        </p:nvSpPr>
        <p:spPr>
          <a:xfrm>
            <a:off x="988986" y="117426"/>
            <a:ext cx="9858381" cy="50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 Methodology—</a:t>
            </a:r>
            <a:r>
              <a:rPr lang="en-US" sz="2400" b="1">
                <a:solidFill>
                  <a:schemeClr val="accent1"/>
                </a:solidFill>
                <a:ea typeface="Microsoft Yahei"/>
                <a:sym typeface="Microsoft Yahei"/>
              </a:rPr>
              <a:t>Data Descriptions &amp; Visualization Analysis</a:t>
            </a:r>
            <a:endParaRPr lang="en-US" sz="2400">
              <a:solidFill>
                <a:schemeClr val="accent1"/>
              </a:solidFill>
              <a:ea typeface="Microsoft Yahei"/>
            </a:endParaRP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3D10CFB-8C80-2853-A935-F1B8DB5A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17" y="849769"/>
            <a:ext cx="5071021" cy="31337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358D24-8D73-142A-EE4D-B26D9DED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922" y="852456"/>
            <a:ext cx="4859684" cy="3072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1E05A-5BC7-08B1-83E3-8ED025031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507" y="3975712"/>
            <a:ext cx="5076750" cy="2886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5CAB6E-3348-7339-EAA1-FA8D6CE8E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669" y="3925658"/>
            <a:ext cx="4861352" cy="290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>
            <a:off x="988986" y="117426"/>
            <a:ext cx="877862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 Methodology--Relationship Visualization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0406" y="832135"/>
            <a:ext cx="5241718" cy="338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D9D2B499-EDFE-8CED-2300-AAC6F79E7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22" y="973728"/>
            <a:ext cx="6619976" cy="339506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15A8B5-5C86-5933-B03F-A34397576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542840"/>
              </p:ext>
            </p:extLst>
          </p:nvPr>
        </p:nvGraphicFramePr>
        <p:xfrm>
          <a:off x="1155013" y="4682457"/>
          <a:ext cx="5905500" cy="1598930"/>
        </p:xfrm>
        <a:graphic>
          <a:graphicData uri="http://schemas.openxmlformats.org/drawingml/2006/table">
            <a:tbl>
              <a:tblPr firstRow="1" bandRow="1">
                <a:tableStyleId>{DA9D7575-C94E-4CD5-A6E0-29C5F5B53DC7}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321732834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361283747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pPr marR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Categorical Variables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Correlation Coefficient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11641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DRG01 vs. Flipped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779332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Primary Insurance Category vs. Flipped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7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534168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R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Gender vs. Flipped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8E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69379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/>
          <p:nvPr/>
        </p:nvSpPr>
        <p:spPr>
          <a:xfrm>
            <a:off x="3" y="4413850"/>
            <a:ext cx="12182452" cy="812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988986" y="117426"/>
            <a:ext cx="877862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 Methodology—Variable Selection</a:t>
            </a:r>
            <a:endParaRPr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5068895" y="1562558"/>
            <a:ext cx="6408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b="1">
                <a:solidFill>
                  <a:schemeClr val="dk1"/>
                </a:solidFill>
                <a:ea typeface="Candara"/>
                <a:cs typeface="Candara"/>
                <a:sym typeface="Candara"/>
              </a:rPr>
              <a:t>15 </a:t>
            </a:r>
            <a:r>
              <a:rPr lang="en-US" sz="1600">
                <a:solidFill>
                  <a:schemeClr val="dk1"/>
                </a:solidFill>
                <a:ea typeface="Candara"/>
                <a:cs typeface="Candara"/>
                <a:sym typeface="Candara"/>
              </a:rPr>
              <a:t>variables and </a:t>
            </a:r>
            <a:r>
              <a:rPr lang="en-US" sz="1600" b="1">
                <a:solidFill>
                  <a:schemeClr val="dk1"/>
                </a:solidFill>
                <a:ea typeface="Candara"/>
                <a:cs typeface="Candara"/>
                <a:sym typeface="Candara"/>
              </a:rPr>
              <a:t>1111 </a:t>
            </a:r>
            <a:r>
              <a:rPr lang="en-US" sz="1600">
                <a:solidFill>
                  <a:schemeClr val="dk1"/>
                </a:solidFill>
                <a:ea typeface="Candara"/>
                <a:cs typeface="Candara"/>
                <a:sym typeface="Candara"/>
              </a:rPr>
              <a:t>observations in this dataset.</a:t>
            </a:r>
            <a:endParaRPr lang="en-US"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ea typeface="Candara"/>
              <a:cs typeface="Candara"/>
            </a:endParaRPr>
          </a:p>
          <a:p>
            <a:r>
              <a:rPr lang="en-US" sz="1600" b="1">
                <a:solidFill>
                  <a:schemeClr val="dk1"/>
                </a:solidFill>
                <a:ea typeface="Candara"/>
                <a:cs typeface="Candara"/>
                <a:sym typeface="Candara"/>
              </a:rPr>
              <a:t> 11</a:t>
            </a:r>
            <a:r>
              <a:rPr lang="en-US" sz="1600">
                <a:solidFill>
                  <a:schemeClr val="dk1"/>
                </a:solidFill>
                <a:ea typeface="Candara"/>
                <a:cs typeface="Candara"/>
                <a:sym typeface="Candara"/>
              </a:rPr>
              <a:t> Predictors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" name="Picture 1" descr="A table of medical information&#10;&#10;Description automatically generated">
            <a:extLst>
              <a:ext uri="{FF2B5EF4-FFF2-40B4-BE49-F238E27FC236}">
                <a16:creationId xmlns:a16="http://schemas.microsoft.com/office/drawing/2014/main" id="{44A54C61-8834-DB77-AFC6-203EF6DA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50" y="2814047"/>
            <a:ext cx="7119385" cy="2982334"/>
          </a:xfrm>
          <a:prstGeom prst="rect">
            <a:avLst/>
          </a:prstGeom>
        </p:spPr>
      </p:pic>
      <p:pic>
        <p:nvPicPr>
          <p:cNvPr id="5" name="Picture 4" descr="A blue circle with a white line&#10;&#10;Description automatically generated">
            <a:extLst>
              <a:ext uri="{FF2B5EF4-FFF2-40B4-BE49-F238E27FC236}">
                <a16:creationId xmlns:a16="http://schemas.microsoft.com/office/drawing/2014/main" id="{742C56C1-A3D4-8832-CF1E-9F9DA4896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57" y="2166291"/>
            <a:ext cx="2868680" cy="2936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851F2-0C0E-8C03-013A-41CBCE88707B}"/>
              </a:ext>
            </a:extLst>
          </p:cNvPr>
          <p:cNvSpPr txBox="1"/>
          <p:nvPr/>
        </p:nvSpPr>
        <p:spPr>
          <a:xfrm>
            <a:off x="1248599" y="5097747"/>
            <a:ext cx="12054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Flipped =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87E6F-0AAE-A843-EE2D-066679AE71DD}"/>
              </a:ext>
            </a:extLst>
          </p:cNvPr>
          <p:cNvSpPr txBox="1"/>
          <p:nvPr/>
        </p:nvSpPr>
        <p:spPr>
          <a:xfrm>
            <a:off x="2964237" y="5097773"/>
            <a:ext cx="12054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Flipped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B05E6-ADEE-C5BB-E12B-496307B320F3}"/>
              </a:ext>
            </a:extLst>
          </p:cNvPr>
          <p:cNvSpPr txBox="1"/>
          <p:nvPr/>
        </p:nvSpPr>
        <p:spPr>
          <a:xfrm>
            <a:off x="1585199" y="3680800"/>
            <a:ext cx="7384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53.9%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1D50A-D6FC-B5F9-E083-313ACDF0A989}"/>
              </a:ext>
            </a:extLst>
          </p:cNvPr>
          <p:cNvSpPr txBox="1"/>
          <p:nvPr/>
        </p:nvSpPr>
        <p:spPr>
          <a:xfrm>
            <a:off x="2746880" y="3528817"/>
            <a:ext cx="7384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46.1%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/>
          <p:nvPr/>
        </p:nvSpPr>
        <p:spPr>
          <a:xfrm>
            <a:off x="3" y="4413850"/>
            <a:ext cx="12182452" cy="812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988986" y="117426"/>
            <a:ext cx="877862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  <a:buSzPts val="3200"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 Methodology—Modeling</a:t>
            </a:r>
            <a:endParaRPr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" name="Picture 2" descr="A diagram of a tree&#10;&#10;Description automatically generated">
            <a:extLst>
              <a:ext uri="{FF2B5EF4-FFF2-40B4-BE49-F238E27FC236}">
                <a16:creationId xmlns:a16="http://schemas.microsoft.com/office/drawing/2014/main" id="{3AE04C1E-00D6-2584-9BAF-41D9A2F1B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12" y="3877754"/>
            <a:ext cx="5583987" cy="2681598"/>
          </a:xfrm>
          <a:prstGeom prst="rect">
            <a:avLst/>
          </a:prstGeom>
        </p:spPr>
      </p:pic>
      <p:pic>
        <p:nvPicPr>
          <p:cNvPr id="4" name="Picture 3" descr="A chart of dataset&#10;&#10;Description automatically generated">
            <a:extLst>
              <a:ext uri="{FF2B5EF4-FFF2-40B4-BE49-F238E27FC236}">
                <a16:creationId xmlns:a16="http://schemas.microsoft.com/office/drawing/2014/main" id="{DBF69126-4B5C-9CC0-CDC8-E2B3E97E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588" y="837381"/>
            <a:ext cx="8115978" cy="28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988986" y="117426"/>
            <a:ext cx="7486327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Result—Model comparison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" name="Picture 1" descr="A graph of a logistic curve&#10;&#10;Description automatically generated">
            <a:extLst>
              <a:ext uri="{FF2B5EF4-FFF2-40B4-BE49-F238E27FC236}">
                <a16:creationId xmlns:a16="http://schemas.microsoft.com/office/drawing/2014/main" id="{838388E5-116E-9EA0-5254-82E4FF439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00" y="2800682"/>
            <a:ext cx="5189964" cy="352821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FCF1A0-70C4-A289-95FE-B5A1E98BE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953947"/>
              </p:ext>
            </p:extLst>
          </p:nvPr>
        </p:nvGraphicFramePr>
        <p:xfrm>
          <a:off x="1508665" y="995744"/>
          <a:ext cx="9166366" cy="1573191"/>
        </p:xfrm>
        <a:graphic>
          <a:graphicData uri="http://schemas.openxmlformats.org/drawingml/2006/table">
            <a:tbl>
              <a:tblPr bandRow="1">
                <a:tableStyleId>{DA9D7575-C94E-4CD5-A6E0-29C5F5B53DC7}</a:tableStyleId>
              </a:tblPr>
              <a:tblGrid>
                <a:gridCol w="2155607">
                  <a:extLst>
                    <a:ext uri="{9D8B030D-6E8A-4147-A177-3AD203B41FA5}">
                      <a16:colId xmlns:a16="http://schemas.microsoft.com/office/drawing/2014/main" val="2684715447"/>
                    </a:ext>
                  </a:extLst>
                </a:gridCol>
                <a:gridCol w="2326847">
                  <a:extLst>
                    <a:ext uri="{9D8B030D-6E8A-4147-A177-3AD203B41FA5}">
                      <a16:colId xmlns:a16="http://schemas.microsoft.com/office/drawing/2014/main" val="2583050925"/>
                    </a:ext>
                  </a:extLst>
                </a:gridCol>
                <a:gridCol w="2024659">
                  <a:extLst>
                    <a:ext uri="{9D8B030D-6E8A-4147-A177-3AD203B41FA5}">
                      <a16:colId xmlns:a16="http://schemas.microsoft.com/office/drawing/2014/main" val="1926340206"/>
                    </a:ext>
                  </a:extLst>
                </a:gridCol>
                <a:gridCol w="2659253">
                  <a:extLst>
                    <a:ext uri="{9D8B030D-6E8A-4147-A177-3AD203B41FA5}">
                      <a16:colId xmlns:a16="http://schemas.microsoft.com/office/drawing/2014/main" val="3662366223"/>
                    </a:ext>
                  </a:extLst>
                </a:gridCol>
              </a:tblGrid>
              <a:tr h="436693">
                <a:tc>
                  <a:txBody>
                    <a:bodyPr/>
                    <a:lstStyle/>
                    <a:p>
                      <a:pPr algn="just" fontAlgn="auto"/>
                      <a:endParaRPr lang="en-US" sz="2400" b="1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Quattrocento Sans"/>
                        </a:rPr>
                        <a:t>Classification Tree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Quattrocento Sans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Quattrocento Sans"/>
                        </a:rPr>
                        <a:t>Random Forest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Quattrocento Sans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Quattrocento Sans"/>
                        </a:rPr>
                        <a:t>Logistic Regression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Quattrocento Sans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605615"/>
                  </a:ext>
                </a:extLst>
              </a:tr>
              <a:tr h="371997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Arial"/>
                        </a:rPr>
                        <a:t>Accuracy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>
                          <a:effectLst/>
                          <a:latin typeface="Times New Roman"/>
                        </a:rPr>
                        <a:t>0.6337</a:t>
                      </a: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>
                          <a:effectLst/>
                          <a:latin typeface="Times New Roman"/>
                        </a:rPr>
                        <a:t>0.6337</a:t>
                      </a: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>
                          <a:effectLst/>
                          <a:latin typeface="Times New Roman"/>
                        </a:rPr>
                        <a:t>0.6292</a:t>
                      </a: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606705"/>
                  </a:ext>
                </a:extLst>
              </a:tr>
              <a:tr h="371997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Arial"/>
                        </a:rPr>
                        <a:t>Sensitivity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>
                          <a:effectLst/>
                          <a:latin typeface="Times New Roman"/>
                        </a:rPr>
                        <a:t>0.6515</a:t>
                      </a: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>
                          <a:effectLst/>
                          <a:latin typeface="Times New Roman"/>
                        </a:rPr>
                        <a:t>0.6805</a:t>
                      </a: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>
                          <a:effectLst/>
                          <a:latin typeface="Times New Roman"/>
                        </a:rPr>
                        <a:t>0.7178</a:t>
                      </a: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007275"/>
                  </a:ext>
                </a:extLst>
              </a:tr>
              <a:tr h="371997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1">
                          <a:solidFill>
                            <a:srgbClr val="0D0D0D"/>
                          </a:solidFill>
                          <a:effectLst/>
                          <a:latin typeface="Arial"/>
                        </a:rPr>
                        <a:t>Specificity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>
                          <a:effectLst/>
                          <a:latin typeface="Times New Roman"/>
                        </a:rPr>
                        <a:t>0.6653</a:t>
                      </a: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>
                          <a:effectLst/>
                          <a:latin typeface="Times New Roman"/>
                        </a:rPr>
                        <a:t>0.5784</a:t>
                      </a: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>
                          <a:effectLst/>
                          <a:latin typeface="Times New Roman"/>
                        </a:rPr>
                        <a:t>0.5245</a:t>
                      </a:r>
                    </a:p>
                  </a:txBody>
                  <a:tcPr marL="68580" marR="68580" anchor="ctr">
                    <a:lnL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1492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4EA6A9A-FC24-1795-7DE2-B1C4FA8D72BD}"/>
              </a:ext>
            </a:extLst>
          </p:cNvPr>
          <p:cNvSpPr/>
          <p:nvPr/>
        </p:nvSpPr>
        <p:spPr>
          <a:xfrm>
            <a:off x="3649911" y="999441"/>
            <a:ext cx="2011115" cy="1568715"/>
          </a:xfrm>
          <a:prstGeom prst="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F00B446-0604-ABF1-6E87-ACE882F13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557" y="2798392"/>
            <a:ext cx="6123755" cy="3471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波形">
  <a:themeElements>
    <a:clrScheme name="元素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Macintosh PowerPoint</Application>
  <PresentationFormat>Custom</PresentationFormat>
  <Paragraphs>140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Times New Roman</vt:lpstr>
      <vt:lpstr>Impact</vt:lpstr>
      <vt:lpstr>Quattrocento Sans</vt:lpstr>
      <vt:lpstr>Calibri</vt:lpstr>
      <vt:lpstr>等线</vt:lpstr>
      <vt:lpstr>Microsoft Yahei</vt:lpstr>
      <vt:lpstr>宋体</vt:lpstr>
      <vt:lpstr>Candara</vt:lpstr>
      <vt:lpstr>Roboto</vt:lpstr>
      <vt:lpstr>Cambria</vt:lpstr>
      <vt:lpstr>Arial</vt:lpstr>
      <vt:lpstr>Noto Sans Symbols</vt:lpstr>
      <vt:lpstr>波形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Trang Thi Thuy Nguyen</cp:lastModifiedBy>
  <cp:revision>8</cp:revision>
  <dcterms:modified xsi:type="dcterms:W3CDTF">2024-03-06T03:13:57Z</dcterms:modified>
</cp:coreProperties>
</file>